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424" r:id="rId2"/>
    <p:sldId id="425" r:id="rId3"/>
    <p:sldId id="426" r:id="rId4"/>
    <p:sldId id="439" r:id="rId5"/>
    <p:sldId id="427" r:id="rId6"/>
    <p:sldId id="429" r:id="rId7"/>
    <p:sldId id="433" r:id="rId8"/>
    <p:sldId id="430" r:id="rId9"/>
    <p:sldId id="431" r:id="rId10"/>
    <p:sldId id="432" r:id="rId11"/>
    <p:sldId id="434" r:id="rId12"/>
    <p:sldId id="435" r:id="rId13"/>
    <p:sldId id="436" r:id="rId14"/>
    <p:sldId id="438" r:id="rId15"/>
    <p:sldId id="437" r:id="rId16"/>
    <p:sldId id="440" r:id="rId1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FF"/>
    <a:srgbClr val="00FFFF"/>
    <a:srgbClr val="F9F54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05" autoAdjust="0"/>
  </p:normalViewPr>
  <p:slideViewPr>
    <p:cSldViewPr>
      <p:cViewPr>
        <p:scale>
          <a:sx n="75" d="100"/>
          <a:sy n="75" d="100"/>
        </p:scale>
        <p:origin x="-1230" y="-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0"/>
    </p:cViewPr>
  </p:sorterViewPr>
  <p:notesViewPr>
    <p:cSldViewPr>
      <p:cViewPr varScale="1">
        <p:scale>
          <a:sx n="48" d="100"/>
          <a:sy n="48" d="100"/>
        </p:scale>
        <p:origin x="-2676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8712-AD24-4AD8-9B08-EB684F2A4FCD}" type="datetimeFigureOut">
              <a:rPr lang="en-US" smtClean="0"/>
              <a:pPr/>
              <a:t>09/06/2020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4EC1-38EE-4D98-90E8-560411F17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526DD-99A0-4B20-872B-DE6EE621F539}" type="datetimeFigureOut">
              <a:rPr lang="en-US" smtClean="0"/>
              <a:pPr/>
              <a:t>09/06/2020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683C-375F-474F-BA4B-F05FEC765B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4318-ED77-4455-80A3-86EDFC7904AA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3D0A-0120-42A0-8E96-03B823C229EB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17B5-4800-4137-849C-3B70845D8526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7D0A-CF4E-479A-9B72-784CC455CA93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14EB-842A-47A8-8431-7CC2A9FB50E9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CC42-8F9D-4FD7-9D16-E6069FEE7FB8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4E65-D093-4031-AC2F-46909F9EFE1A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ABD4-7AD9-4D99-9923-FF72C4B087B4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BDF5-450B-43B2-B40B-5F79E367228E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DCA-099F-4072-82D2-E04BB3C4BE52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3770-FF10-4942-BC8B-15A796053737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398A-FB26-4666-B6FC-AFD26B29B016}" type="datetime1">
              <a:rPr lang="en-US" smtClean="0"/>
              <a:pPr/>
              <a:t>09/06/2020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30AA-BBD0-47C7-8E3D-B09EE538F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0" y="2495550"/>
            <a:ext cx="5791200" cy="11430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12818" y="1428750"/>
            <a:ext cx="4918364" cy="8956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36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dirty="0" smtClean="0">
              <a:solidFill>
                <a:schemeClr val="bg1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11" name="Picture 2" descr="G:\Janaki\SSSU\Logo copy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0457" y="209551"/>
            <a:ext cx="923086" cy="1066800"/>
          </a:xfrm>
          <a:prstGeom prst="rect">
            <a:avLst/>
          </a:prstGeom>
          <a:noFill/>
        </p:spPr>
      </p:pic>
      <p:pic>
        <p:nvPicPr>
          <p:cNvPr id="12" name="Picture 11" descr="IMG_20181206_180454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03020" y="3486150"/>
            <a:ext cx="2640979" cy="1657349"/>
          </a:xfrm>
          <a:prstGeom prst="rect">
            <a:avLst/>
          </a:prstGeom>
        </p:spPr>
      </p:pic>
      <p:pic>
        <p:nvPicPr>
          <p:cNvPr id="13" name="Picture 12" descr="NKC_1465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D5E5F2"/>
              </a:clrFrom>
              <a:clrTo>
                <a:srgbClr val="D5E5F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3545840"/>
            <a:ext cx="2590800" cy="15976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43100" y="2682929"/>
            <a:ext cx="5257800" cy="103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66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शास्त्रपरिचयप्रकल्पः</a:t>
            </a:r>
            <a:endParaRPr lang="en-US" sz="4000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६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चित्तवृत्तिनिरोधोपायाः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चित्तवृत्तिनिरोधस्य उपायद्वयम् – (१) अभ्यासः, (२) वैराग्यं च।</a:t>
            </a:r>
          </a:p>
          <a:p>
            <a:pPr>
              <a:lnSpc>
                <a:spcPct val="15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(१) अभ्यासः </a:t>
            </a:r>
            <a:b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“तत्र स्थितौ यत्नोऽभ्यासः”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१.१२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(२) वैराग्यम् </a:t>
            </a:r>
            <a:b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“दृष्टानुश्रविकविषयवितृष्णस्य </a:t>
            </a:r>
            <a:b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	    वशीकारसंज्ञा वैराग्यम्”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१.१५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50000"/>
              </a:lnSpc>
            </a:pP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७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योगदर्शने ईश्वरः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ईश्वरप्रणिधानात् समाधिसिद्धिः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ईश्वरः 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“क्‍लेशकर्मविपाकाशयैरपरामृष्टः पुरुषविशेषः ईश्वरः”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१.२४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“तत्र निरतिशयं सर्वज्ञबीजम्”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१.२५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“स एषः पूर्वेषामपि गुरुः कालेनानवच्छेदात्”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१.२६</a:t>
            </a:r>
            <a:endParaRPr lang="hi-IN" sz="2400" b="1" dirty="0" smtClean="0">
              <a:solidFill>
                <a:srgbClr val="66FF66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“तस्य वाचकः प्रणवः”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१.२७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८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क्रियायोगः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क्रियायोगेन चित्तशुद्धिं विधाय उत्तमा भूमिः निर्मीयते।</a:t>
            </a:r>
          </a:p>
          <a:p>
            <a:pPr>
              <a:lnSpc>
                <a:spcPct val="15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क्रियायोगः 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तपःस्वाध्यायेश्वरप्रणिधानानि 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क्रियायोगः”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२.१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तपः	 –  </a:t>
            </a: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चित्तप्रसादनस्य हेतुः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स्वाध्यायः – </a:t>
            </a: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मोक्षशास्त्राणाम् अध्ययनम्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ईश्वरप्रणिधानम् – </a:t>
            </a: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सर्वक्रियाणां परमगुरौ अर्पणम्</a:t>
            </a:r>
            <a:b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		सर्वकर्मफलसंन्यासो वा।</a:t>
            </a:r>
          </a:p>
          <a:p>
            <a:pPr>
              <a:lnSpc>
                <a:spcPct val="150000"/>
              </a:lnSpc>
            </a:pP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९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अष्टाङ्गयोगः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अष्टाङ्गयोगस्य अनुष्ठानेन अविद्यायाः नाशः, यथार्थज्ञानस्य च उदयः भवति।</a:t>
            </a: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 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“यमनियमासनप्राणायामप्रत्याहारधारणाध्यानसमाधयोऽष्टाङ्गानि”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२.२९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(१) यमः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“अहिंसासत्यास्तेयब्रह्मचर्यापरिग्रहाः यमाः”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२.३०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(२) नियमः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“शौचसन्तोषतपःस्वाध्यायेश्वरप्रणिधानानि नियमाः”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२.३२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(३) आसनम्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“स्थिरसुखमासनम्”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२.४६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(४) प्राणायामः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“तस्मिन् सति श्वासप्रश्वासयोः </a:t>
            </a:r>
            <a:b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		गतिविच्छेदः प्राणायामः”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२.४९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(५) प्रत्याहारः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“स्वविषयासम्प्रयोगे चित्तस्वरूपानुकार इवेन्द्रियाणां प्रत्याहारः” </a:t>
            </a:r>
            <a:b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							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२.५४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(६) धारणा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“देशबन्धश्चित्तस्य धारणा”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३.१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(७) ध्यानम्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“तत्र प्रत्ययैकतानता ध्यानम्”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३.२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(८) समाधिः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“तदेवार्थमात्रनिर्भासं स्वरूपशून्यमिव समाधिः”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३.३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en-US" sz="2400" b="1" dirty="0" smtClean="0">
              <a:solidFill>
                <a:srgbClr val="66FF66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सम्प्रज्ञातः समाधिः</a:t>
            </a:r>
          </a:p>
          <a:p>
            <a:pPr>
              <a:lnSpc>
                <a:spcPct val="110000"/>
              </a:lnSpc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असम्प्रज्ञातः समाधिः च</a:t>
            </a:r>
          </a:p>
          <a:p>
            <a:pPr>
              <a:lnSpc>
                <a:spcPct val="110000"/>
              </a:lnSpc>
              <a:buNone/>
            </a:pP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867150"/>
            <a:ext cx="13612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0000FF"/>
                </a:solidFill>
                <a:latin typeface="ChanakyaBBTUni" pitchFamily="2" charset="0"/>
                <a:cs typeface="ChanakyaBBTUni" pitchFamily="2" charset="0"/>
              </a:rPr>
              <a:t>बहिरङ्गानि = ५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400550"/>
            <a:ext cx="140615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0000FF"/>
                </a:solidFill>
                <a:latin typeface="ChanakyaBBTUni" pitchFamily="2" charset="0"/>
                <a:cs typeface="ChanakyaBBTUni" pitchFamily="2" charset="0"/>
              </a:rPr>
              <a:t>अन्तरङ्गानि = ३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१०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योगदर्शने कैवल्यम्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“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पुरुषार्थशून्यानां 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गुणानां प्रतिप्रसवः कैवल्यं स्वरूपप्रतिष्ठा 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/>
            </a:r>
            <a:b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                           वा चितिशक्तिरिति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”॥ ३.३४</a:t>
            </a:r>
            <a:endParaRPr lang="hi-IN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आत्मनः स्वस्य समस्तौपाधिकस्वरूपं विमुच्य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      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स्वस्वरूपे प्रतिष्ठा कैवल्यम्। </a:t>
            </a:r>
            <a:endParaRPr lang="hi-IN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140589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सन्तु</a:t>
            </a:r>
            <a:r>
              <a:rPr lang="en-US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सर्वेभ्यो नमो</a:t>
            </a:r>
            <a:r>
              <a:rPr lang="en-US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 </a:t>
            </a:r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भणितयः</a:t>
            </a:r>
            <a:b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</a:br>
            <a:r>
              <a:rPr lang="hi-IN" sz="60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धन्यवादाश्च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819150"/>
            <a:ext cx="7086600" cy="1314450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6000" b="1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योगदर्शनस्य परिचयः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3486150"/>
            <a:ext cx="7086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800" b="1" dirty="0" smtClean="0"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डॉ. जानकीशरणः आचार्यः</a:t>
            </a:r>
            <a:endParaRPr lang="en-US" sz="2800" dirty="0" smtClean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दर्शनसङ्कायाध्यक्षचरः सहायकाचार्यश्च</a:t>
            </a:r>
            <a:endParaRPr lang="en-US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2000" dirty="0" smtClean="0">
                <a:solidFill>
                  <a:srgbClr val="00206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श्रीसोमनाथ-संस्कृत-विश्वविद्यालयः, वेरावलम् (गुजरातम्)</a:t>
            </a:r>
            <a:endParaRPr lang="en-US" sz="2000" dirty="0"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2354" y="2876550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800" b="1" dirty="0" smtClean="0">
                <a:solidFill>
                  <a:schemeClr val="bg1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प्रस्तोता -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विचारणीयाः बिन्दवः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00151"/>
            <a:ext cx="3429000" cy="3394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१.१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योग</a:t>
            </a: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शब्दार्थविचारः</a:t>
            </a:r>
            <a:endParaRPr lang="hi-IN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२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योगदर्शनस्य चत्वारो व्यूहाः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३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योगदर्शनस्य प्रमुखाः ग्रन्थाः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४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चित्तं तद्‍वृत्तयः च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५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चित्तवृत्तयः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६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चित्तवृत्तिनिरोधोपायाः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७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योगदर्शने ईश्वरः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८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क्रियायोगः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९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अष्टाङ्गयोगः</a:t>
            </a:r>
          </a:p>
          <a:p>
            <a:pPr>
              <a:buNone/>
            </a:pPr>
            <a:r>
              <a:rPr lang="sa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१०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योगदर्शने कैवल्यम्</a:t>
            </a:r>
          </a:p>
          <a:p>
            <a:pPr>
              <a:buNone/>
            </a:pPr>
            <a:endParaRPr lang="en-US" sz="2400" i="1" dirty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१.१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योग</a:t>
            </a:r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शब्दार्थविचारः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पाणिनीयव्याकरण-शास्त्रानुसारं </a:t>
            </a:r>
            <a:endParaRPr lang="en-US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 lvl="2">
              <a:lnSpc>
                <a:spcPct val="150000"/>
              </a:lnSpc>
              <a:buNone/>
            </a:pPr>
            <a:r>
              <a:rPr lang="hi-IN" sz="18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(१) युजिर्-योगे, </a:t>
            </a:r>
            <a:r>
              <a:rPr lang="en-US" sz="18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18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(२) युज्-संयमने, </a:t>
            </a:r>
            <a:r>
              <a:rPr lang="en-US" sz="18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18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(३) युज्-समाधौ इति त्रिभिः धातुभिः योगशब्दः निष्पद्यते।</a:t>
            </a:r>
            <a:endParaRPr lang="en-US" sz="18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युज्-समाधौ इति धातोः घञ्-प्रत्यये कृते निष्पन्नः योगशब्दः योग-शब्दः अभीष्टः।</a:t>
            </a:r>
            <a:endParaRPr lang="en-US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“योगश्चित्तवृत्तिनिरोधः” </a:t>
            </a:r>
            <a:r>
              <a:rPr lang="hi-IN" sz="2400" i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– योगसूत्रम् १.२</a:t>
            </a:r>
            <a:endParaRPr lang="en-US" sz="2400" i="1" dirty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२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योगदर्शनस्य चत्वारो व्यूहाः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यथा चिकित्साशास्त्रे –</a:t>
            </a:r>
            <a:b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(१) रोगः, (२) रोगहेतुः, (३) रोगनिदानोपायः, (४) रोगनिवृत्तिश्च।</a:t>
            </a:r>
            <a:b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endParaRPr lang="hi-IN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तथैव योगशास्त्रेऽपि – </a:t>
            </a:r>
            <a:b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(१) दुःखम् -	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</a:t>
            </a: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दुःखबहुलः संसारः</a:t>
            </a:r>
          </a:p>
          <a:p>
            <a:pPr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(२) दुःखहेतुः -	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</a:t>
            </a: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प्रधानपुरुषयोः संयोगः</a:t>
            </a:r>
          </a:p>
          <a:p>
            <a:pPr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(३) दुःखनिवृत्त्युपायः -  </a:t>
            </a: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योगशास्त्रजन्यं यथार्थज्ञानम्</a:t>
            </a:r>
          </a:p>
          <a:p>
            <a:pPr>
              <a:buNone/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(४) दुःखनिवृत्तिः -	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</a:t>
            </a:r>
            <a:r>
              <a:rPr lang="hi-IN" sz="2400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संयोगस्य आत्यन्तिकी निवृत्तिः।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३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योगदर्शनस्य प्रमुखाः ग्रन्थाः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123950"/>
          <a:ext cx="4495800" cy="365760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169589"/>
                <a:gridCol w="2326211"/>
              </a:tblGrid>
              <a:tr h="295938">
                <a:tc>
                  <a:txBody>
                    <a:bodyPr/>
                    <a:lstStyle/>
                    <a:p>
                      <a:pPr marL="628650" marR="0" indent="-628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00206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ग्रन्थः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0" marR="0" indent="-628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00206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कर्ता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939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योगसूत्रम्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पतञ्जलिः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939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व्यासभाष्यम्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व्यासः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49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योगवार्तिकम्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विज्ञानभिक्षुः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939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भोजवृत्तिः (योगसूत्रवृत्तिः)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भोजराजः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49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तत्त्ववैशारदी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वाचस्पति-मिश्रः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939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हठयोगप्रदीपिका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योगी स्वात्मारामः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909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घेरण्डसंहिता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solidFill>
                            <a:srgbClr val="FF0000"/>
                          </a:solidFill>
                          <a:latin typeface="ChanakyaBBTUni" pitchFamily="2" charset="0"/>
                          <a:cs typeface="ChanakyaBBTUni" pitchFamily="2" charset="0"/>
                        </a:rPr>
                        <a:t>घेरण्डमुनिः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hanakyaBBTUni" pitchFamily="2" charset="0"/>
                        <a:cs typeface="ChanakyaBBTUni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पातञ्जलयोगसूत्रम्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पातञ्जलयोगसूत्रेषु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चत्वारः पादाः, १९५ सूत्राणि च सन्ति 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endParaRPr lang="hi-IN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 marL="640080" indent="0"/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समाधिपादः -	५१ सूत्राणि</a:t>
            </a:r>
          </a:p>
          <a:p>
            <a:pPr marL="640080" indent="0"/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साधनापादः -	५५ सूत्राणि</a:t>
            </a:r>
          </a:p>
          <a:p>
            <a:pPr marL="640080" indent="0"/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विभूतिपादः -	५५ सूत्राणि</a:t>
            </a:r>
          </a:p>
          <a:p>
            <a:pPr marL="640080" indent="0"/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  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कैवल्यपादः -	३४ सूत्राणि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४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चित्तं तद्‍वृत्तयः च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मनः, अहङ्कारः, बुद्धिः च =  चित्तम् ।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चित्तम् – सत्त्वप्रधानप्रकृतेः परिणामः।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चित्तस्य पञ्च अवस्थाः – 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</a:t>
            </a: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(१) क्षिप्तम्, (२) मूढम्, (३) विक्षिप्तम्, (४) एकाग्रम्, (५) निरुद्धम्।</a:t>
            </a:r>
          </a:p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चित्तस्य वृत्तयः द्विविधाः – </a:t>
            </a:r>
            <a:b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१. क्‍लिष्टाः</a:t>
            </a:r>
            <a:b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</a:b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२. अक्‍लिष्टाः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a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१.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५</a:t>
            </a:r>
            <a:r>
              <a:rPr lang="en-US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hi-IN" b="1" dirty="0" smtClean="0">
                <a:solidFill>
                  <a:schemeClr val="bg1"/>
                </a:solidFill>
                <a:latin typeface="ChanakyaBBTUni" pitchFamily="2" charset="0"/>
                <a:cs typeface="ChanakyaBBTUni" pitchFamily="2" charset="0"/>
              </a:rPr>
              <a:t>चित्तवृत्तयः</a:t>
            </a:r>
            <a:endParaRPr lang="en-US" b="1" dirty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33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चित्तस्य पञ्च वृत्तयः भवन्ति - </a:t>
            </a:r>
          </a:p>
          <a:p>
            <a:pPr marL="182880" indent="-182880">
              <a:lnSpc>
                <a:spcPct val="110000"/>
              </a:lnSpc>
              <a:buNone/>
              <a:tabLst>
                <a:tab pos="274320" algn="l"/>
              </a:tabLst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(१) प्रमाणम्</a:t>
            </a:r>
            <a:r>
              <a:rPr lang="en-US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“प्रत्यक्षानुमानागमाः प्रमाणानि”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१.७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</a:p>
          <a:p>
            <a:pPr marL="182880" indent="-182880">
              <a:lnSpc>
                <a:spcPct val="110000"/>
              </a:lnSpc>
              <a:buNone/>
              <a:tabLst>
                <a:tab pos="274320" algn="l"/>
              </a:tabLst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(२) विपर्ययः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“विपर्ययो मिथ्याज्ञानमतद्रूपप्रतिष्ठम्”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 – यो.सू. १.८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 </a:t>
            </a:r>
            <a:r>
              <a:rPr lang="hi-IN" sz="20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संसारबीजभूता पञ्चपर्वा अविद्या</a:t>
            </a:r>
            <a:endParaRPr lang="hi-IN" sz="2400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 marL="182880" indent="-182880">
              <a:lnSpc>
                <a:spcPct val="110000"/>
              </a:lnSpc>
              <a:buNone/>
              <a:tabLst>
                <a:tab pos="274320" algn="l"/>
              </a:tabLst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(३) विकल्पः 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“शब्दज्ञानानुपाती वस्तुशून्यो विकल्पः”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 – यो.सू. १.१९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 marL="182880" indent="-182880">
              <a:lnSpc>
                <a:spcPct val="110000"/>
              </a:lnSpc>
              <a:buNone/>
              <a:tabLst>
                <a:tab pos="274320" algn="l"/>
              </a:tabLst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(४) निद्रा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 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“अभावप्रत्ययालम्बना वृत्तिर्निद्रा”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 – यो.सू. १.१०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rgbClr val="FFFF00"/>
              </a:solidFill>
              <a:latin typeface="ChanakyaBBTUni" pitchFamily="2" charset="0"/>
              <a:cs typeface="ChanakyaBBTUni" pitchFamily="2" charset="0"/>
            </a:endParaRPr>
          </a:p>
          <a:p>
            <a:pPr marL="182880" indent="-182880">
              <a:lnSpc>
                <a:spcPct val="110000"/>
              </a:lnSpc>
              <a:buNone/>
              <a:tabLst>
                <a:tab pos="274320" algn="l"/>
              </a:tabLst>
            </a:pPr>
            <a:r>
              <a:rPr lang="hi-IN" sz="2400" b="1" dirty="0" smtClean="0">
                <a:solidFill>
                  <a:srgbClr val="FFFF00"/>
                </a:solidFill>
                <a:latin typeface="ChanakyaBBTUni" pitchFamily="2" charset="0"/>
                <a:cs typeface="ChanakyaBBTUni" pitchFamily="2" charset="0"/>
              </a:rPr>
              <a:t>		(५) स्मृतिः</a:t>
            </a:r>
            <a:r>
              <a:rPr lang="en-US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 (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“अनुभूतविषयासम्प्रमोषः स्मृतिः” </a:t>
            </a:r>
            <a:r>
              <a:rPr lang="hi-IN" sz="2400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– यो.सू. १.११</a:t>
            </a:r>
            <a:r>
              <a:rPr lang="hi-IN" sz="2400" b="1" dirty="0" smtClean="0">
                <a:solidFill>
                  <a:srgbClr val="66FF66"/>
                </a:solidFill>
                <a:latin typeface="ChanakyaBBTUni" pitchFamily="2" charset="0"/>
                <a:cs typeface="ChanakyaBBTUni" pitchFamily="2" charset="0"/>
              </a:rPr>
              <a:t>)</a:t>
            </a:r>
            <a:endParaRPr lang="hi-IN" sz="2400" b="1" dirty="0" smtClean="0">
              <a:solidFill>
                <a:schemeClr val="bg1"/>
              </a:solidFill>
              <a:latin typeface="ChanakyaBBTUni" pitchFamily="2" charset="0"/>
              <a:cs typeface="ChanakyaBBTUni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287</Words>
  <Application>Microsoft Office PowerPoint</Application>
  <PresentationFormat>On-screen Show (16:9)</PresentationFormat>
  <Paragraphs>100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विचारणीयाः बिन्दवः</vt:lpstr>
      <vt:lpstr>१.१ योगशब्दार्थविचारः</vt:lpstr>
      <vt:lpstr>१.२ योगदर्शनस्य चत्वारो व्यूहाः</vt:lpstr>
      <vt:lpstr>१.३ योगदर्शनस्य प्रमुखाः ग्रन्थाः</vt:lpstr>
      <vt:lpstr>पातञ्जलयोगसूत्रम्</vt:lpstr>
      <vt:lpstr>१.४ चित्तं तद्‍वृत्तयः च</vt:lpstr>
      <vt:lpstr>१.५ चित्तवृत्तयः</vt:lpstr>
      <vt:lpstr>१.६ चित्तवृत्तिनिरोधोपायाः</vt:lpstr>
      <vt:lpstr>१.७ योगदर्शने ईश्वरः</vt:lpstr>
      <vt:lpstr>१.८ क्रियायोगः</vt:lpstr>
      <vt:lpstr>१.९ अष्टाङ्गयोगः</vt:lpstr>
      <vt:lpstr>Slide 14</vt:lpstr>
      <vt:lpstr>१.१० योगदर्शने कैवल्यम्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Dr. Janakisharan Acharya</cp:lastModifiedBy>
  <cp:revision>495</cp:revision>
  <dcterms:created xsi:type="dcterms:W3CDTF">2013-03-05T05:55:50Z</dcterms:created>
  <dcterms:modified xsi:type="dcterms:W3CDTF">2020-06-09T17:18:03Z</dcterms:modified>
</cp:coreProperties>
</file>