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70" r:id="rId3"/>
    <p:sldId id="271" r:id="rId4"/>
    <p:sldId id="272" r:id="rId5"/>
    <p:sldId id="273" r:id="rId6"/>
    <p:sldId id="274" r:id="rId7"/>
    <p:sldId id="256" r:id="rId8"/>
    <p:sldId id="257" r:id="rId9"/>
    <p:sldId id="258" r:id="rId10"/>
    <p:sldId id="259" r:id="rId11"/>
    <p:sldId id="260" r:id="rId12"/>
    <p:sldId id="261" r:id="rId13"/>
    <p:sldId id="262" r:id="rId14"/>
    <p:sldId id="263" r:id="rId15"/>
    <p:sldId id="264" r:id="rId16"/>
    <p:sldId id="268" r:id="rId17"/>
    <p:sldId id="269" r:id="rId18"/>
    <p:sldId id="265"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A20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03/04/2021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03/04/2021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03/04/2021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03/04/2021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03/04/2021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03/04/2021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03/04/2021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03/04/2021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0" y="76200"/>
            <a:ext cx="6477000" cy="868680"/>
          </a:xfrm>
        </p:spPr>
        <p:txBody>
          <a:bodyPr>
            <a:normAutofit/>
          </a:bodyPr>
          <a:lstStyle/>
          <a:p>
            <a:pPr algn="ctr"/>
            <a:r>
              <a:rPr lang="sa-IN" sz="4000" i="1" dirty="0" smtClean="0">
                <a:latin typeface="Arial Unicode MS" pitchFamily="34" charset="-128"/>
                <a:ea typeface="Arial Unicode MS" pitchFamily="34" charset="-128"/>
                <a:cs typeface="Arial Unicode MS" pitchFamily="34" charset="-128"/>
              </a:rPr>
              <a:t>श्रीसोमनाथसंस्कृतविश्वविद्यालयः</a:t>
            </a:r>
            <a:endParaRPr lang="en-US" dirty="0">
              <a:latin typeface="Aparajita" pitchFamily="18" charset="0"/>
              <a:cs typeface="Aparajita" pitchFamily="18" charset="0"/>
            </a:endParaRPr>
          </a:p>
        </p:txBody>
      </p:sp>
      <p:sp>
        <p:nvSpPr>
          <p:cNvPr id="5" name="Text Placeholder 4"/>
          <p:cNvSpPr>
            <a:spLocks noGrp="1"/>
          </p:cNvSpPr>
          <p:nvPr>
            <p:ph type="body" idx="1"/>
          </p:nvPr>
        </p:nvSpPr>
        <p:spPr>
          <a:xfrm>
            <a:off x="2286000" y="4572000"/>
            <a:ext cx="5715000" cy="1809750"/>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sa-IN" sz="2400" dirty="0" smtClean="0">
                <a:latin typeface="Arial Unicode MS"/>
                <a:ea typeface="Arial Unicode MS"/>
                <a:cs typeface="Arial Unicode MS"/>
              </a:rPr>
              <a:t>☛ </a:t>
            </a:r>
            <a:r>
              <a:rPr lang="sa-IN" sz="2400" dirty="0" smtClean="0">
                <a:latin typeface="Aparajita" pitchFamily="18" charset="0"/>
                <a:cs typeface="Aparajita" pitchFamily="18" charset="0"/>
              </a:rPr>
              <a:t> प्रस्तोता  </a:t>
            </a:r>
            <a:r>
              <a:rPr lang="sa-IN" sz="2400" dirty="0" smtClean="0">
                <a:latin typeface="Arial Unicode MS"/>
                <a:ea typeface="Arial Unicode MS"/>
                <a:cs typeface="Arial Unicode MS"/>
              </a:rPr>
              <a:t>☚</a:t>
            </a:r>
            <a:endParaRPr lang="sa-IN" sz="2400" dirty="0" smtClean="0">
              <a:latin typeface="Aparajita" pitchFamily="18" charset="0"/>
              <a:cs typeface="Aparajita" pitchFamily="18" charset="0"/>
            </a:endParaRPr>
          </a:p>
          <a:p>
            <a:pPr algn="ctr"/>
            <a:r>
              <a:rPr lang="sa-IN" sz="2400" dirty="0" smtClean="0">
                <a:latin typeface="Aparajita" pitchFamily="18" charset="0"/>
                <a:cs typeface="Aparajita" pitchFamily="18" charset="0"/>
              </a:rPr>
              <a:t>डॉ. ललितकुमारः पटेलः</a:t>
            </a:r>
          </a:p>
          <a:p>
            <a:pPr algn="ctr"/>
            <a:r>
              <a:rPr lang="sa-IN" sz="2400" dirty="0" smtClean="0">
                <a:latin typeface="Aparajita" pitchFamily="18" charset="0"/>
                <a:cs typeface="Aparajita" pitchFamily="18" charset="0"/>
              </a:rPr>
              <a:t>अध्यक्षः, अनुस्नातकविभागः</a:t>
            </a:r>
          </a:p>
          <a:p>
            <a:pPr algn="ctr"/>
            <a:r>
              <a:rPr lang="sa-IN" sz="2400" dirty="0" smtClean="0">
                <a:latin typeface="Aparajita" pitchFamily="18" charset="0"/>
                <a:cs typeface="Aparajita" pitchFamily="18" charset="0"/>
              </a:rPr>
              <a:t>श्रीसोमनाथसंस्कृतविश्वविद्यालयः, वेरावलम्</a:t>
            </a:r>
            <a:endParaRPr lang="en-US" sz="2400" dirty="0">
              <a:latin typeface="Aparajita" pitchFamily="18" charset="0"/>
              <a:cs typeface="Aparajita" pitchFamily="18" charset="0"/>
            </a:endParaRPr>
          </a:p>
        </p:txBody>
      </p:sp>
      <p:sp>
        <p:nvSpPr>
          <p:cNvPr id="7" name="Rounded Rectangle 6"/>
          <p:cNvSpPr/>
          <p:nvPr/>
        </p:nvSpPr>
        <p:spPr>
          <a:xfrm>
            <a:off x="3048000" y="2895600"/>
            <a:ext cx="5334000" cy="1143000"/>
          </a:xfrm>
          <a:prstGeom prst="roundRect">
            <a:avLst/>
          </a:prstGeom>
          <a:solidFill>
            <a:srgbClr val="F8A208"/>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a-IN" sz="3200" b="1" dirty="0" smtClean="0">
                <a:latin typeface="Aparajita" pitchFamily="18" charset="0"/>
                <a:cs typeface="Aparajita" pitchFamily="18" charset="0"/>
              </a:rPr>
              <a:t>रघुवंशम्</a:t>
            </a:r>
            <a:r>
              <a:rPr lang="sa-IN" sz="3200" dirty="0" smtClean="0">
                <a:latin typeface="Aparajita" pitchFamily="18" charset="0"/>
                <a:cs typeface="Aparajita" pitchFamily="18" charset="0"/>
              </a:rPr>
              <a:t> </a:t>
            </a:r>
            <a:r>
              <a:rPr lang="sa-IN" sz="2800" dirty="0" smtClean="0">
                <a:latin typeface="Aparajita" pitchFamily="18" charset="0"/>
                <a:cs typeface="Aparajita" pitchFamily="18" charset="0"/>
              </a:rPr>
              <a:t>(द्वितीयः सर्गः)</a:t>
            </a:r>
            <a:endParaRPr lang="sa-IN" sz="3200" dirty="0" smtClean="0">
              <a:latin typeface="Aparajita" pitchFamily="18" charset="0"/>
              <a:cs typeface="Aparajita" pitchFamily="18" charset="0"/>
            </a:endParaRPr>
          </a:p>
          <a:p>
            <a:pPr algn="ctr"/>
            <a:r>
              <a:rPr lang="sa-IN" sz="3200" b="1" dirty="0" smtClean="0">
                <a:latin typeface="Aparajita" pitchFamily="18" charset="0"/>
                <a:cs typeface="Aparajita" pitchFamily="18" charset="0"/>
              </a:rPr>
              <a:t>- कथं पठेम</a:t>
            </a:r>
            <a:endParaRPr lang="en-US" sz="3200" b="1" dirty="0">
              <a:latin typeface="Aparajita" pitchFamily="18" charset="0"/>
              <a:cs typeface="Aparajita" pitchFamily="18" charset="0"/>
            </a:endParaRPr>
          </a:p>
        </p:txBody>
      </p:sp>
      <p:pic>
        <p:nvPicPr>
          <p:cNvPr id="9" name="Picture 8" descr="UNI Logo.jpg"/>
          <p:cNvPicPr>
            <a:picLocks noChangeAspect="1"/>
          </p:cNvPicPr>
          <p:nvPr/>
        </p:nvPicPr>
        <p:blipFill>
          <a:blip r:embed="rId2"/>
          <a:stretch>
            <a:fillRect/>
          </a:stretch>
        </p:blipFill>
        <p:spPr>
          <a:xfrm>
            <a:off x="0" y="0"/>
            <a:ext cx="1752600" cy="1917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
            <a:ext cx="2667000" cy="884238"/>
          </a:xfrm>
        </p:spPr>
        <p:txBody>
          <a:bodyPr>
            <a:normAutofit/>
          </a:bodyPr>
          <a:lstStyle/>
          <a:p>
            <a:r>
              <a:rPr lang="sa-IN" sz="4800" b="1" dirty="0" smtClean="0">
                <a:latin typeface="Aparajita" pitchFamily="18" charset="0"/>
                <a:cs typeface="Aparajita" pitchFamily="18" charset="0"/>
              </a:rPr>
              <a:t>पदपरिचयः</a:t>
            </a:r>
            <a:endParaRPr lang="en-US" sz="4800" dirty="0">
              <a:latin typeface="Aparajita" pitchFamily="18" charset="0"/>
              <a:cs typeface="Aparajita" pitchFamily="18" charset="0"/>
            </a:endParaRPr>
          </a:p>
        </p:txBody>
      </p:sp>
      <p:graphicFrame>
        <p:nvGraphicFramePr>
          <p:cNvPr id="4" name="Content Placeholder 3"/>
          <p:cNvGraphicFramePr>
            <a:graphicFrameLocks noGrp="1"/>
          </p:cNvGraphicFramePr>
          <p:nvPr>
            <p:ph sz="quarter" idx="1"/>
          </p:nvPr>
        </p:nvGraphicFramePr>
        <p:xfrm>
          <a:off x="457200" y="1600200"/>
          <a:ext cx="7924800" cy="4022819"/>
        </p:xfrm>
        <a:graphic>
          <a:graphicData uri="http://schemas.openxmlformats.org/drawingml/2006/table">
            <a:tbl>
              <a:tblPr firstRow="1" bandRow="1">
                <a:tableStyleId>{5C22544A-7EE6-4342-B048-85BDC9FD1C3A}</a:tableStyleId>
              </a:tblPr>
              <a:tblGrid>
                <a:gridCol w="1981200"/>
                <a:gridCol w="1981200"/>
                <a:gridCol w="1981200"/>
                <a:gridCol w="1981200"/>
              </a:tblGrid>
              <a:tr h="543655">
                <a:tc>
                  <a:txBody>
                    <a:bodyPr/>
                    <a:lstStyle/>
                    <a:p>
                      <a:pPr marL="0" marR="0">
                        <a:lnSpc>
                          <a:spcPct val="107000"/>
                        </a:lnSpc>
                        <a:spcBef>
                          <a:spcPts val="0"/>
                        </a:spcBef>
                        <a:spcAft>
                          <a:spcPts val="0"/>
                        </a:spcAft>
                      </a:pPr>
                      <a:r>
                        <a:rPr lang="sa-IN" sz="2000" b="1" dirty="0">
                          <a:latin typeface="Calibri"/>
                          <a:ea typeface="Calibri"/>
                          <a:cs typeface="Arial Unicode MS"/>
                        </a:rPr>
                        <a:t>पदम्</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b="1">
                          <a:latin typeface="Calibri"/>
                          <a:ea typeface="Calibri"/>
                          <a:cs typeface="Arial Unicode MS"/>
                        </a:rPr>
                        <a:t>विश्लेषणम्</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b="1">
                          <a:latin typeface="Calibri"/>
                          <a:ea typeface="Calibri"/>
                          <a:cs typeface="Arial Unicode MS"/>
                        </a:rPr>
                        <a:t>पदम्</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b="1">
                          <a:latin typeface="Calibri"/>
                          <a:ea typeface="Calibri"/>
                          <a:cs typeface="Arial Unicode MS"/>
                        </a:rPr>
                        <a:t>विश्लेषणम्</a:t>
                      </a:r>
                      <a:endParaRPr lang="en-US" sz="2000">
                        <a:latin typeface="Calibri"/>
                        <a:ea typeface="Calibri"/>
                        <a:cs typeface="Shruti"/>
                      </a:endParaRPr>
                    </a:p>
                  </a:txBody>
                  <a:tcPr marL="68580" marR="68580" marT="0" marB="0"/>
                </a:tc>
              </a:tr>
              <a:tr h="622062">
                <a:tc>
                  <a:txBody>
                    <a:bodyPr/>
                    <a:lstStyle/>
                    <a:p>
                      <a:pPr marL="0" marR="0">
                        <a:lnSpc>
                          <a:spcPct val="107000"/>
                        </a:lnSpc>
                        <a:spcBef>
                          <a:spcPts val="0"/>
                        </a:spcBef>
                        <a:spcAft>
                          <a:spcPts val="0"/>
                        </a:spcAft>
                      </a:pPr>
                      <a:r>
                        <a:rPr lang="sa-IN" sz="2000" dirty="0">
                          <a:latin typeface="Calibri"/>
                          <a:ea typeface="Calibri"/>
                          <a:cs typeface="Arial Unicode MS"/>
                        </a:rPr>
                        <a:t>अथ</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अव्ययम्, आदौ मङ्गलार्थे</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a:latin typeface="Calibri"/>
                          <a:ea typeface="Calibri"/>
                          <a:cs typeface="Arial Unicode MS"/>
                        </a:rPr>
                        <a:t>पीतप्रतिबद्धवत्साम्</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a:latin typeface="Calibri"/>
                          <a:ea typeface="Calibri"/>
                          <a:cs typeface="Arial Unicode MS"/>
                        </a:rPr>
                        <a:t>आ.स्त्री.द्वि.एक.</a:t>
                      </a:r>
                      <a:endParaRPr lang="en-US" sz="2000">
                        <a:latin typeface="Calibri"/>
                        <a:ea typeface="Calibri"/>
                        <a:cs typeface="Shruti"/>
                      </a:endParaRPr>
                    </a:p>
                  </a:txBody>
                  <a:tcPr marL="68580" marR="68580" marT="0" marB="0"/>
                </a:tc>
              </a:tr>
              <a:tr h="543655">
                <a:tc>
                  <a:txBody>
                    <a:bodyPr/>
                    <a:lstStyle/>
                    <a:p>
                      <a:pPr marL="0" marR="0">
                        <a:lnSpc>
                          <a:spcPct val="107000"/>
                        </a:lnSpc>
                        <a:spcBef>
                          <a:spcPts val="0"/>
                        </a:spcBef>
                        <a:spcAft>
                          <a:spcPts val="0"/>
                        </a:spcAft>
                      </a:pPr>
                      <a:r>
                        <a:rPr lang="sa-IN" sz="2000">
                          <a:latin typeface="Calibri"/>
                          <a:ea typeface="Calibri"/>
                          <a:cs typeface="Arial Unicode MS"/>
                        </a:rPr>
                        <a:t>प्रजानाम्</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प्रजा-स्त्री.ष.बहु.</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यशोधनः</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a:latin typeface="Calibri"/>
                          <a:ea typeface="Calibri"/>
                          <a:cs typeface="Arial Unicode MS"/>
                        </a:rPr>
                        <a:t>अ.पुं.प्र.एक.</a:t>
                      </a:r>
                      <a:endParaRPr lang="en-US" sz="2000">
                        <a:latin typeface="Calibri"/>
                        <a:ea typeface="Calibri"/>
                        <a:cs typeface="Shruti"/>
                      </a:endParaRPr>
                    </a:p>
                  </a:txBody>
                  <a:tcPr marL="68580" marR="68580" marT="0" marB="0"/>
                </a:tc>
              </a:tr>
              <a:tr h="543655">
                <a:tc>
                  <a:txBody>
                    <a:bodyPr/>
                    <a:lstStyle/>
                    <a:p>
                      <a:pPr marL="0" marR="0">
                        <a:lnSpc>
                          <a:spcPct val="107000"/>
                        </a:lnSpc>
                        <a:spcBef>
                          <a:spcPts val="0"/>
                        </a:spcBef>
                        <a:spcAft>
                          <a:spcPts val="0"/>
                        </a:spcAft>
                      </a:pPr>
                      <a:r>
                        <a:rPr lang="sa-IN" sz="2000">
                          <a:latin typeface="Calibri"/>
                          <a:ea typeface="Calibri"/>
                          <a:cs typeface="Arial Unicode MS"/>
                        </a:rPr>
                        <a:t>अधिपः</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अ.पुं.प्र.एक.</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धेनुम्</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a:latin typeface="Calibri"/>
                          <a:ea typeface="Calibri"/>
                          <a:cs typeface="Arial Unicode MS"/>
                        </a:rPr>
                        <a:t>उ.स्त्री.द्वि.एक.</a:t>
                      </a:r>
                      <a:endParaRPr lang="en-US" sz="2000">
                        <a:latin typeface="Calibri"/>
                        <a:ea typeface="Calibri"/>
                        <a:cs typeface="Shruti"/>
                      </a:endParaRPr>
                    </a:p>
                  </a:txBody>
                  <a:tcPr marL="68580" marR="68580" marT="0" marB="0"/>
                </a:tc>
              </a:tr>
              <a:tr h="543655">
                <a:tc>
                  <a:txBody>
                    <a:bodyPr/>
                    <a:lstStyle/>
                    <a:p>
                      <a:pPr marL="0" marR="0">
                        <a:lnSpc>
                          <a:spcPct val="107000"/>
                        </a:lnSpc>
                        <a:spcBef>
                          <a:spcPts val="0"/>
                        </a:spcBef>
                        <a:spcAft>
                          <a:spcPts val="0"/>
                        </a:spcAft>
                      </a:pPr>
                      <a:r>
                        <a:rPr lang="sa-IN" sz="2000">
                          <a:latin typeface="Calibri"/>
                          <a:ea typeface="Calibri"/>
                          <a:cs typeface="Arial Unicode MS"/>
                        </a:rPr>
                        <a:t>प्रभाते</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प्रभात-नपुं.स.एक.</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ऋषेः</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ऋ.पुं.ष.एक.</a:t>
                      </a:r>
                      <a:endParaRPr lang="en-US" sz="2000" dirty="0">
                        <a:latin typeface="Calibri"/>
                        <a:ea typeface="Calibri"/>
                        <a:cs typeface="Shruti"/>
                      </a:endParaRPr>
                    </a:p>
                  </a:txBody>
                  <a:tcPr marL="68580" marR="68580" marT="0" marB="0"/>
                </a:tc>
              </a:tr>
              <a:tr h="622062">
                <a:tc>
                  <a:txBody>
                    <a:bodyPr/>
                    <a:lstStyle/>
                    <a:p>
                      <a:pPr marL="0" marR="0">
                        <a:lnSpc>
                          <a:spcPct val="107000"/>
                        </a:lnSpc>
                        <a:spcBef>
                          <a:spcPts val="0"/>
                        </a:spcBef>
                        <a:spcAft>
                          <a:spcPts val="0"/>
                        </a:spcAft>
                      </a:pPr>
                      <a:r>
                        <a:rPr lang="sa-IN" sz="2000" dirty="0" smtClean="0">
                          <a:latin typeface="Calibri"/>
                          <a:ea typeface="Calibri"/>
                          <a:cs typeface="Arial Unicode MS"/>
                        </a:rPr>
                        <a:t>जायाप्रतिग्राहित- गन्धमाल्याम्</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a:latin typeface="Calibri"/>
                          <a:ea typeface="Calibri"/>
                          <a:cs typeface="Arial Unicode MS"/>
                        </a:rPr>
                        <a:t>आ.स्त्री.द्वि.एक.</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मुमोच</a:t>
                      </a:r>
                      <a:endParaRPr lang="en-US" sz="2000" dirty="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dirty="0">
                          <a:latin typeface="Calibri"/>
                          <a:ea typeface="Calibri"/>
                          <a:cs typeface="Arial Unicode MS"/>
                        </a:rPr>
                        <a:t>√</a:t>
                      </a:r>
                      <a:r>
                        <a:rPr lang="sa-IN" sz="2000" dirty="0" smtClean="0">
                          <a:latin typeface="Calibri"/>
                          <a:ea typeface="Calibri"/>
                          <a:cs typeface="Arial Unicode MS"/>
                        </a:rPr>
                        <a:t>मुच्+परोक्षलिट् +</a:t>
                      </a:r>
                      <a:r>
                        <a:rPr lang="sa-IN" sz="2000" dirty="0">
                          <a:latin typeface="Calibri"/>
                          <a:ea typeface="Calibri"/>
                          <a:cs typeface="Arial Unicode MS"/>
                        </a:rPr>
                        <a:t>प्र.पु.एक.</a:t>
                      </a:r>
                      <a:endParaRPr lang="en-US" sz="2000" dirty="0">
                        <a:latin typeface="Calibri"/>
                        <a:ea typeface="Calibri"/>
                        <a:cs typeface="Shruti"/>
                      </a:endParaRPr>
                    </a:p>
                  </a:txBody>
                  <a:tcPr marL="68580" marR="68580" marT="0" marB="0"/>
                </a:tc>
              </a:tr>
              <a:tr h="543655">
                <a:tc>
                  <a:txBody>
                    <a:bodyPr/>
                    <a:lstStyle/>
                    <a:p>
                      <a:pPr marL="0" marR="0">
                        <a:lnSpc>
                          <a:spcPct val="107000"/>
                        </a:lnSpc>
                        <a:spcBef>
                          <a:spcPts val="0"/>
                        </a:spcBef>
                        <a:spcAft>
                          <a:spcPts val="0"/>
                        </a:spcAft>
                      </a:pPr>
                      <a:r>
                        <a:rPr lang="sa-IN" sz="2000">
                          <a:latin typeface="Calibri"/>
                          <a:ea typeface="Calibri"/>
                          <a:cs typeface="Arial Unicode MS"/>
                        </a:rPr>
                        <a:t>वनाय</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r>
                        <a:rPr lang="sa-IN" sz="2000">
                          <a:latin typeface="Calibri"/>
                          <a:ea typeface="Calibri"/>
                          <a:cs typeface="Arial Unicode MS"/>
                        </a:rPr>
                        <a:t>अ.नपुं.च.एक.</a:t>
                      </a:r>
                      <a:endParaRPr lang="en-US" sz="2000">
                        <a:latin typeface="Calibri"/>
                        <a:ea typeface="Calibri"/>
                        <a:cs typeface="Shruti"/>
                      </a:endParaRPr>
                    </a:p>
                  </a:txBody>
                  <a:tcPr marL="68580" marR="68580" marT="0" marB="0"/>
                </a:tc>
                <a:tc>
                  <a:txBody>
                    <a:bodyPr/>
                    <a:lstStyle/>
                    <a:p>
                      <a:pPr marL="0" marR="0">
                        <a:lnSpc>
                          <a:spcPct val="107000"/>
                        </a:lnSpc>
                        <a:spcBef>
                          <a:spcPts val="0"/>
                        </a:spcBef>
                        <a:spcAft>
                          <a:spcPts val="0"/>
                        </a:spcAft>
                      </a:pPr>
                      <a:endParaRPr lang="sa-IN" sz="2000">
                        <a:latin typeface="Calibri"/>
                        <a:ea typeface="Calibri"/>
                        <a:cs typeface="Arial Unicode MS"/>
                      </a:endParaRPr>
                    </a:p>
                  </a:txBody>
                  <a:tcPr marL="68580" marR="68580" marT="0" marB="0"/>
                </a:tc>
                <a:tc>
                  <a:txBody>
                    <a:bodyPr/>
                    <a:lstStyle/>
                    <a:p>
                      <a:pPr marL="0" marR="0">
                        <a:lnSpc>
                          <a:spcPct val="107000"/>
                        </a:lnSpc>
                        <a:spcBef>
                          <a:spcPts val="0"/>
                        </a:spcBef>
                        <a:spcAft>
                          <a:spcPts val="0"/>
                        </a:spcAft>
                      </a:pPr>
                      <a:endParaRPr lang="sa-IN" sz="2000" dirty="0">
                        <a:latin typeface="Calibri"/>
                        <a:ea typeface="Calibri"/>
                        <a:cs typeface="Arial Unicode MS"/>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76600" y="304800"/>
            <a:ext cx="2514600" cy="884238"/>
          </a:xfrm>
        </p:spPr>
        <p:txBody>
          <a:bodyPr>
            <a:normAutofit/>
          </a:bodyPr>
          <a:lstStyle/>
          <a:p>
            <a:r>
              <a:rPr lang="sa-IN" sz="4800" b="1" dirty="0" smtClean="0">
                <a:latin typeface="Aparajita" pitchFamily="18" charset="0"/>
                <a:cs typeface="Aparajita" pitchFamily="18" charset="0"/>
              </a:rPr>
              <a:t>आकाङ्क्षा</a:t>
            </a:r>
            <a:endParaRPr lang="en-US" sz="4800" dirty="0">
              <a:latin typeface="Aparajita" pitchFamily="18" charset="0"/>
              <a:cs typeface="Aparajita" pitchFamily="18" charset="0"/>
            </a:endParaRPr>
          </a:p>
        </p:txBody>
      </p:sp>
      <p:graphicFrame>
        <p:nvGraphicFramePr>
          <p:cNvPr id="4" name="Content Placeholder 3"/>
          <p:cNvGraphicFramePr>
            <a:graphicFrameLocks noGrp="1"/>
          </p:cNvGraphicFramePr>
          <p:nvPr>
            <p:ph sz="quarter" idx="1"/>
          </p:nvPr>
        </p:nvGraphicFramePr>
        <p:xfrm>
          <a:off x="304800" y="1295400"/>
          <a:ext cx="8305800" cy="4267197"/>
        </p:xfrm>
        <a:graphic>
          <a:graphicData uri="http://schemas.openxmlformats.org/drawingml/2006/table">
            <a:tbl>
              <a:tblPr firstRow="1" bandRow="1">
                <a:tableStyleId>{C083E6E3-FA7D-4D7B-A595-EF9225AFEA82}</a:tableStyleId>
              </a:tblPr>
              <a:tblGrid>
                <a:gridCol w="4152900"/>
                <a:gridCol w="4152900"/>
              </a:tblGrid>
              <a:tr h="474133">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कः मुमोच?</a:t>
                      </a:r>
                      <a:endParaRPr lang="en-US" sz="2000" dirty="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smtClean="0">
                          <a:latin typeface="Arial Unicode MS" pitchFamily="34" charset="-128"/>
                          <a:ea typeface="Arial Unicode MS" pitchFamily="34" charset="-128"/>
                          <a:cs typeface="Arial Unicode MS" pitchFamily="34" charset="-128"/>
                        </a:rPr>
                        <a:t>अधिपः (राजा दिलीपः) मुमोच </a:t>
                      </a:r>
                      <a:r>
                        <a:rPr lang="sa-IN" sz="2000" dirty="0">
                          <a:latin typeface="Arial Unicode MS" pitchFamily="34" charset="-128"/>
                          <a:ea typeface="Arial Unicode MS" pitchFamily="34" charset="-128"/>
                          <a:cs typeface="Arial Unicode MS" pitchFamily="34" charset="-128"/>
                        </a:rPr>
                        <a:t>।</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dirty="0" smtClean="0">
                          <a:latin typeface="Arial Unicode MS" pitchFamily="34" charset="-128"/>
                          <a:ea typeface="Arial Unicode MS" pitchFamily="34" charset="-128"/>
                          <a:cs typeface="Arial Unicode MS" pitchFamily="34" charset="-128"/>
                        </a:rPr>
                        <a:t>केषामधिपः मुमोच?</a:t>
                      </a:r>
                      <a:endParaRPr lang="en-US" sz="2000" dirty="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smtClean="0">
                          <a:latin typeface="Arial Unicode MS" pitchFamily="34" charset="-128"/>
                          <a:ea typeface="Arial Unicode MS" pitchFamily="34" charset="-128"/>
                          <a:cs typeface="Arial Unicode MS" pitchFamily="34" charset="-128"/>
                        </a:rPr>
                        <a:t>प्रजानामधिपः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कीदृशः प्रजानामधिपः मुमोच?</a:t>
                      </a:r>
                      <a:endParaRPr lang="en-US" sz="2000" dirty="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यशोधनः प्रजानामधिपः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अधिपः कं मुमोच?</a:t>
                      </a:r>
                      <a:endParaRPr lang="en-US" sz="2000" dirty="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अधिपः धेनुं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कीदृशीं धेनुं मुमोच?</a:t>
                      </a:r>
                      <a:endParaRPr lang="en-US" sz="2000" dirty="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जायाप्रतिग्राहितगन्धमाल्यां धेनुं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पुनश्च कीदृशीं धेनुं मुमोच?</a:t>
                      </a:r>
                      <a:endParaRPr lang="en-US" sz="2000" dirty="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पीतप्रतिबद्धवत्सां धेनुं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a:latin typeface="Arial Unicode MS" pitchFamily="34" charset="-128"/>
                          <a:ea typeface="Arial Unicode MS" pitchFamily="34" charset="-128"/>
                          <a:cs typeface="Arial Unicode MS" pitchFamily="34" charset="-128"/>
                        </a:rPr>
                        <a:t>कस्य धेनुं मुमोच?</a:t>
                      </a:r>
                      <a:endParaRPr lang="en-US" sz="200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ऋषेः(वसिष्ठस्य) धेनुं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a:latin typeface="Arial Unicode MS" pitchFamily="34" charset="-128"/>
                          <a:ea typeface="Arial Unicode MS" pitchFamily="34" charset="-128"/>
                          <a:cs typeface="Arial Unicode MS" pitchFamily="34" charset="-128"/>
                        </a:rPr>
                        <a:t>किमर्थं धेनुं मुमोच?</a:t>
                      </a:r>
                      <a:endParaRPr lang="en-US" sz="200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वनाय(चारणाय) धेनुं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r h="474133">
                <a:tc>
                  <a:txBody>
                    <a:bodyPr/>
                    <a:lstStyle/>
                    <a:p>
                      <a:pPr marL="0" marR="0">
                        <a:lnSpc>
                          <a:spcPct val="107000"/>
                        </a:lnSpc>
                        <a:spcBef>
                          <a:spcPts val="0"/>
                        </a:spcBef>
                        <a:spcAft>
                          <a:spcPts val="0"/>
                        </a:spcAft>
                      </a:pPr>
                      <a:r>
                        <a:rPr lang="sa-IN" sz="2000">
                          <a:latin typeface="Arial Unicode MS" pitchFamily="34" charset="-128"/>
                          <a:ea typeface="Arial Unicode MS" pitchFamily="34" charset="-128"/>
                          <a:cs typeface="Arial Unicode MS" pitchFamily="34" charset="-128"/>
                        </a:rPr>
                        <a:t>कदा धेनुं मुमोच?</a:t>
                      </a:r>
                      <a:endParaRPr lang="en-US" sz="2000">
                        <a:latin typeface="Arial Unicode MS" pitchFamily="34" charset="-128"/>
                        <a:ea typeface="Arial Unicode MS" pitchFamily="34" charset="-128"/>
                        <a:cs typeface="Arial Unicode MS" pitchFamily="34" charset="-128"/>
                      </a:endParaRPr>
                    </a:p>
                  </a:txBody>
                  <a:tcPr marL="68580" marR="68580" marT="0" marB="0"/>
                </a:tc>
                <a:tc>
                  <a:txBody>
                    <a:bodyPr/>
                    <a:lstStyle/>
                    <a:p>
                      <a:pPr marL="0" marR="0">
                        <a:lnSpc>
                          <a:spcPct val="107000"/>
                        </a:lnSpc>
                        <a:spcBef>
                          <a:spcPts val="0"/>
                        </a:spcBef>
                        <a:spcAft>
                          <a:spcPts val="0"/>
                        </a:spcAft>
                      </a:pPr>
                      <a:r>
                        <a:rPr lang="sa-IN" sz="2000" dirty="0">
                          <a:latin typeface="Arial Unicode MS" pitchFamily="34" charset="-128"/>
                          <a:ea typeface="Arial Unicode MS" pitchFamily="34" charset="-128"/>
                          <a:cs typeface="Arial Unicode MS" pitchFamily="34" charset="-128"/>
                        </a:rPr>
                        <a:t>प्रभाते धेनुं मुमोच ।</a:t>
                      </a:r>
                      <a:endParaRPr lang="en-US" sz="2000" dirty="0">
                        <a:latin typeface="Arial Unicode MS" pitchFamily="34" charset="-128"/>
                        <a:ea typeface="Arial Unicode MS" pitchFamily="34" charset="-128"/>
                        <a:cs typeface="Arial Unicode MS" pitchFamily="34" charset="-128"/>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EFD1">
                <a:alpha val="64000"/>
              </a:srgb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3276600" y="304800"/>
            <a:ext cx="2514600" cy="884238"/>
          </a:xfrm>
        </p:spPr>
        <p:txBody>
          <a:bodyPr>
            <a:normAutofit/>
          </a:bodyPr>
          <a:lstStyle/>
          <a:p>
            <a:pPr algn="ctr"/>
            <a:r>
              <a:rPr lang="sa-IN" sz="4800" b="1" dirty="0" smtClean="0">
                <a:latin typeface="Aparajita" pitchFamily="18" charset="0"/>
                <a:cs typeface="Aparajita" pitchFamily="18" charset="0"/>
              </a:rPr>
              <a:t>अन्वयः</a:t>
            </a:r>
            <a:endParaRPr lang="en-US" sz="4800" dirty="0">
              <a:latin typeface="Aparajita" pitchFamily="18" charset="0"/>
              <a:cs typeface="Aparajita" pitchFamily="18" charset="0"/>
            </a:endParaRPr>
          </a:p>
        </p:txBody>
      </p:sp>
      <p:sp>
        <p:nvSpPr>
          <p:cNvPr id="5" name="TextBox 4"/>
          <p:cNvSpPr txBox="1"/>
          <p:nvPr/>
        </p:nvSpPr>
        <p:spPr>
          <a:xfrm>
            <a:off x="685800" y="1869519"/>
            <a:ext cx="7848600" cy="2031325"/>
          </a:xfrm>
          <a:prstGeom prst="rect">
            <a:avLst/>
          </a:prstGeom>
          <a:noFill/>
        </p:spPr>
        <p:txBody>
          <a:bodyPr wrap="square" rtlCol="0">
            <a:spAutoFit/>
          </a:bodyPr>
          <a:lstStyle/>
          <a:p>
            <a:pPr algn="just"/>
            <a:r>
              <a:rPr lang="sa-IN" sz="3600" dirty="0" smtClean="0">
                <a:latin typeface="Arial Unicode MS" pitchFamily="34" charset="-128"/>
                <a:ea typeface="Arial Unicode MS" pitchFamily="34" charset="-128"/>
                <a:cs typeface="Arial Unicode MS" pitchFamily="34" charset="-128"/>
              </a:rPr>
              <a:t>	अथ यशोधनः प्रजानाम् अधिपः प्रभाते जायाप्रतिग्राहितगन्धमाल्यां पीतप्रतिबद्धवस्ताम् ऋषेः धेनुं वनाय मुमोच ।</a:t>
            </a:r>
            <a:endParaRPr lang="en-US" sz="3600" dirty="0" smtClean="0">
              <a:latin typeface="Arial Unicode MS" pitchFamily="34" charset="-128"/>
              <a:ea typeface="Arial Unicode MS" pitchFamily="34" charset="-128"/>
              <a:cs typeface="Arial Unicode MS" pitchFamily="34" charset="-128"/>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685800" y="762000"/>
          <a:ext cx="7772400" cy="6048932"/>
        </p:xfrm>
        <a:graphic>
          <a:graphicData uri="http://schemas.openxmlformats.org/drawingml/2006/table">
            <a:tbl>
              <a:tblPr firstRow="1" bandRow="1">
                <a:tableStyleId>{72833802-FEF1-4C79-8D5D-14CF1EAF98D9}</a:tableStyleId>
              </a:tblPr>
              <a:tblGrid>
                <a:gridCol w="1943100"/>
                <a:gridCol w="1943100"/>
                <a:gridCol w="1943100"/>
                <a:gridCol w="1943100"/>
              </a:tblGrid>
              <a:tr h="411182">
                <a:tc>
                  <a:txBody>
                    <a:bodyPr/>
                    <a:lstStyle/>
                    <a:p>
                      <a:pPr marL="0" marR="0">
                        <a:lnSpc>
                          <a:spcPct val="107000"/>
                        </a:lnSpc>
                        <a:spcBef>
                          <a:spcPts val="0"/>
                        </a:spcBef>
                        <a:spcAft>
                          <a:spcPts val="0"/>
                        </a:spcAft>
                      </a:pPr>
                      <a:r>
                        <a:rPr lang="sa-IN" sz="1600" dirty="0">
                          <a:solidFill>
                            <a:srgbClr val="FFFF00"/>
                          </a:solidFill>
                          <a:latin typeface="Arial Unicode MS" pitchFamily="34" charset="-128"/>
                          <a:ea typeface="Arial Unicode MS" pitchFamily="34" charset="-128"/>
                          <a:cs typeface="Arial Unicode MS" pitchFamily="34" charset="-128"/>
                        </a:rPr>
                        <a:t>पदम्</a:t>
                      </a:r>
                      <a:endParaRPr lang="en-US" sz="1600" dirty="0">
                        <a:solidFill>
                          <a:srgbClr val="FFFF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FFFF00"/>
                          </a:solidFill>
                          <a:latin typeface="Arial Unicode MS" pitchFamily="34" charset="-128"/>
                          <a:ea typeface="Arial Unicode MS" pitchFamily="34" charset="-128"/>
                          <a:cs typeface="Arial Unicode MS" pitchFamily="34" charset="-128"/>
                        </a:rPr>
                        <a:t>संस्कृतम्</a:t>
                      </a:r>
                      <a:endParaRPr lang="en-US" sz="1600" dirty="0">
                        <a:solidFill>
                          <a:srgbClr val="FFFF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FFFF00"/>
                          </a:solidFill>
                          <a:latin typeface="Arial Unicode MS" pitchFamily="34" charset="-128"/>
                          <a:ea typeface="Arial Unicode MS" pitchFamily="34" charset="-128"/>
                          <a:cs typeface="Arial Unicode MS" pitchFamily="34" charset="-128"/>
                        </a:rPr>
                        <a:t>हिन्दी</a:t>
                      </a:r>
                      <a:endParaRPr lang="en-US" sz="1600" dirty="0">
                        <a:solidFill>
                          <a:srgbClr val="FFFF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FFFF00"/>
                          </a:solidFill>
                          <a:latin typeface="Arial Unicode MS" pitchFamily="34" charset="-128"/>
                          <a:ea typeface="Arial Unicode MS" pitchFamily="34" charset="-128"/>
                          <a:cs typeface="Arial Unicode MS" pitchFamily="34" charset="-128"/>
                        </a:rPr>
                        <a:t>गुजराती</a:t>
                      </a:r>
                      <a:endParaRPr lang="en-US" sz="1600" dirty="0">
                        <a:solidFill>
                          <a:srgbClr val="FFFF00"/>
                        </a:solidFill>
                        <a:latin typeface="Arial Unicode MS" pitchFamily="34" charset="-128"/>
                        <a:ea typeface="Arial Unicode MS" pitchFamily="34" charset="-128"/>
                        <a:cs typeface="Arial Unicode MS" pitchFamily="34" charset="-128"/>
                      </a:endParaRPr>
                    </a:p>
                  </a:txBody>
                  <a:tcPr marL="68580" marR="68580" marT="0" marB="0" anchor="ctr"/>
                </a:tc>
              </a:tr>
              <a:tr h="433994">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अथ</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निशानयनानन्तरम्, रात्र्यपगमानन्तरम्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रात्रि व्यतीत होने पर</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રાત્રિ વીતી ગયા પછી</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यशोधनः</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smtClean="0">
                          <a:solidFill>
                            <a:srgbClr val="C00000"/>
                          </a:solidFill>
                          <a:latin typeface="Arial Unicode MS" pitchFamily="34" charset="-128"/>
                          <a:ea typeface="Arial Unicode MS" pitchFamily="34" charset="-128"/>
                          <a:cs typeface="Arial Unicode MS" pitchFamily="34" charset="-128"/>
                        </a:rPr>
                        <a:t>कीर्तियुक्तः</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यश के धनी</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યશ રૂપી ધનવાળા</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प्रजानाम्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जनानाम्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लोगों का</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લોકોનો</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अधिपः</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स्वामी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स्वामी</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સ્વામી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प्रभाते</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प्रत्यूषे, प्रातःकाले</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प्रातःकाल</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સવારમાં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650991">
                <a:tc>
                  <a:txBody>
                    <a:bodyPr/>
                    <a:lstStyle/>
                    <a:p>
                      <a:pPr marL="0" marR="0">
                        <a:lnSpc>
                          <a:spcPct val="107000"/>
                        </a:lnSpc>
                        <a:spcBef>
                          <a:spcPts val="0"/>
                        </a:spcBef>
                        <a:spcAft>
                          <a:spcPts val="0"/>
                        </a:spcAft>
                      </a:pPr>
                      <a:r>
                        <a:rPr lang="sa-IN" sz="1600" dirty="0" smtClean="0">
                          <a:solidFill>
                            <a:srgbClr val="C00000"/>
                          </a:solidFill>
                          <a:latin typeface="Arial Unicode MS" pitchFamily="34" charset="-128"/>
                          <a:ea typeface="Arial Unicode MS" pitchFamily="34" charset="-128"/>
                          <a:cs typeface="Arial Unicode MS" pitchFamily="34" charset="-128"/>
                        </a:rPr>
                        <a:t>जायाप्रतिग्राहितगन्ध-माल्याम्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smtClean="0">
                          <a:solidFill>
                            <a:srgbClr val="C00000"/>
                          </a:solidFill>
                          <a:latin typeface="Arial Unicode MS" pitchFamily="34" charset="-128"/>
                          <a:ea typeface="Arial Unicode MS" pitchFamily="34" charset="-128"/>
                          <a:cs typeface="Arial Unicode MS" pitchFamily="34" charset="-128"/>
                        </a:rPr>
                        <a:t>पत्नीस्वीकारितचन्दन-स्रजम्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पत्नी(सुदक्षिणा) के द्वारा दी गई गन्धयुक्त माला को धारण करनेवाली</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પત્ની(સુદક્ષિણા) દ્વારા પહેરાવવામાં આવેલી ગન્ધયુક્ત માળાને ધારણ કરનારી</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650991">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पीतप्रतिबद्धवत्साम्</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दुग्धपानानन्तरं निबन्धबालवत्सकाम्</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दूध पी लेने के बाद बाँधे गये बछड़े वाली</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વાછરડાને સ્તનપાન કરાવી દીધા પછી તેને બાંધી દેવામાં આવ્યું છે તેવી</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ऋषेः</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महर्षेः(वसिष्ठस्य)</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महर्षि(वसिष्ठ की)</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ઋષિ(વસિષ્ઠ)ની</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धेनुम्</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गां नन्दिनीम्</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नन्दिनी गाय को</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નંદિની ગાયને</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वनाय</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वनं गन्तुम्</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a:solidFill>
                            <a:srgbClr val="C00000"/>
                          </a:solidFill>
                          <a:latin typeface="Arial Unicode MS" pitchFamily="34" charset="-128"/>
                          <a:ea typeface="Arial Unicode MS" pitchFamily="34" charset="-128"/>
                          <a:cs typeface="Arial Unicode MS" pitchFamily="34" charset="-128"/>
                        </a:rPr>
                        <a:t>वन में जाने के लिए</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વનમાં જવા માટે</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r h="411182">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मुमोच</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dirty="0" smtClean="0">
                          <a:solidFill>
                            <a:srgbClr val="C00000"/>
                          </a:solidFill>
                          <a:latin typeface="Arial Unicode MS" pitchFamily="34" charset="-128"/>
                          <a:ea typeface="Arial Unicode MS" pitchFamily="34" charset="-128"/>
                          <a:cs typeface="Arial Unicode MS" pitchFamily="34" charset="-128"/>
                        </a:rPr>
                        <a:t>मोचितवान्</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sa-IN" sz="1600">
                          <a:solidFill>
                            <a:srgbClr val="C00000"/>
                          </a:solidFill>
                          <a:latin typeface="Arial Unicode MS" pitchFamily="34" charset="-128"/>
                          <a:ea typeface="Arial Unicode MS" pitchFamily="34" charset="-128"/>
                          <a:cs typeface="Arial Unicode MS" pitchFamily="34" charset="-128"/>
                        </a:rPr>
                        <a:t>मुक्त कर दी</a:t>
                      </a:r>
                      <a:endParaRPr lang="en-US" sz="160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c>
                  <a:txBody>
                    <a:bodyPr/>
                    <a:lstStyle/>
                    <a:p>
                      <a:pPr marL="0" marR="0">
                        <a:lnSpc>
                          <a:spcPct val="107000"/>
                        </a:lnSpc>
                        <a:spcBef>
                          <a:spcPts val="0"/>
                        </a:spcBef>
                        <a:spcAft>
                          <a:spcPts val="0"/>
                        </a:spcAft>
                      </a:pPr>
                      <a:r>
                        <a:rPr lang="gu-IN" sz="1600" dirty="0">
                          <a:solidFill>
                            <a:srgbClr val="C00000"/>
                          </a:solidFill>
                          <a:latin typeface="Arial Unicode MS" pitchFamily="34" charset="-128"/>
                          <a:ea typeface="Arial Unicode MS" pitchFamily="34" charset="-128"/>
                          <a:cs typeface="Arial Unicode MS" pitchFamily="34" charset="-128"/>
                        </a:rPr>
                        <a:t>છોડી દીધી</a:t>
                      </a:r>
                      <a:endParaRPr lang="en-US" sz="1600" dirty="0">
                        <a:solidFill>
                          <a:srgbClr val="C00000"/>
                        </a:solidFill>
                        <a:latin typeface="Arial Unicode MS" pitchFamily="34" charset="-128"/>
                        <a:ea typeface="Arial Unicode MS" pitchFamily="34" charset="-128"/>
                        <a:cs typeface="Arial Unicode MS" pitchFamily="34" charset="-128"/>
                      </a:endParaRPr>
                    </a:p>
                  </a:txBody>
                  <a:tcPr marL="68580" marR="68580" marT="0" marB="0" anchor="ctr"/>
                </a:tc>
              </a:tr>
            </a:tbl>
          </a:graphicData>
        </a:graphic>
      </p:graphicFrame>
      <p:sp>
        <p:nvSpPr>
          <p:cNvPr id="4" name="Title 1"/>
          <p:cNvSpPr>
            <a:spLocks noGrp="1"/>
          </p:cNvSpPr>
          <p:nvPr>
            <p:ph type="title"/>
          </p:nvPr>
        </p:nvSpPr>
        <p:spPr>
          <a:xfrm>
            <a:off x="3276600" y="76200"/>
            <a:ext cx="2514600" cy="884238"/>
          </a:xfrm>
        </p:spPr>
        <p:txBody>
          <a:bodyPr>
            <a:normAutofit/>
          </a:bodyPr>
          <a:lstStyle/>
          <a:p>
            <a:pPr algn="ctr"/>
            <a:r>
              <a:rPr lang="sa-IN" sz="4800" b="1" dirty="0" smtClean="0">
                <a:latin typeface="Aparajita" pitchFamily="18" charset="0"/>
                <a:cs typeface="Aparajita" pitchFamily="18" charset="0"/>
              </a:rPr>
              <a:t>पदार्थः</a:t>
            </a:r>
            <a:endParaRPr lang="en-US" sz="4800" dirty="0">
              <a:latin typeface="Aparajita" pitchFamily="18" charset="0"/>
              <a:cs typeface="Aparajit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normAutofit lnSpcReduction="10000"/>
          </a:bodyPr>
          <a:lstStyle/>
          <a:p>
            <a:pPr algn="just">
              <a:lnSpc>
                <a:spcPct val="120000"/>
              </a:lnSpc>
            </a:pPr>
            <a:r>
              <a:rPr lang="sa-IN" b="1" dirty="0" smtClean="0">
                <a:solidFill>
                  <a:srgbClr val="0070C0"/>
                </a:solidFill>
                <a:latin typeface="Arial Unicode MS" pitchFamily="34" charset="-128"/>
                <a:ea typeface="Arial Unicode MS" pitchFamily="34" charset="-128"/>
                <a:cs typeface="Arial Unicode MS" pitchFamily="34" charset="-128"/>
              </a:rPr>
              <a:t>संस्कृतम्-</a:t>
            </a:r>
          </a:p>
          <a:p>
            <a:pPr lvl="1" algn="just">
              <a:lnSpc>
                <a:spcPct val="120000"/>
              </a:lnSpc>
            </a:pPr>
            <a:r>
              <a:rPr lang="sa-IN" dirty="0" smtClean="0">
                <a:solidFill>
                  <a:srgbClr val="0070C0"/>
                </a:solidFill>
                <a:latin typeface="Arial Unicode MS" pitchFamily="34" charset="-128"/>
                <a:ea typeface="Arial Unicode MS" pitchFamily="34" charset="-128"/>
                <a:cs typeface="Arial Unicode MS" pitchFamily="34" charset="-128"/>
              </a:rPr>
              <a:t>अनन्तरं यशोधनः प्रजानाम् अधिपः राजा दिलीपः प्रातःकाले दुग्धपानानन्तरं वत्सं बद्ध्वा स्वभार्यया सुदक्षिणया अर्चितां नन्दिनीं धेनुं वनगमनार्थं बन्धनात् मोचितवान् ।</a:t>
            </a:r>
          </a:p>
          <a:p>
            <a:pPr algn="just">
              <a:lnSpc>
                <a:spcPct val="120000"/>
              </a:lnSpc>
            </a:pPr>
            <a:r>
              <a:rPr lang="sa-IN" b="1" dirty="0" smtClean="0">
                <a:solidFill>
                  <a:srgbClr val="7030A0"/>
                </a:solidFill>
                <a:latin typeface="Arial Unicode MS" pitchFamily="34" charset="-128"/>
                <a:ea typeface="Arial Unicode MS" pitchFamily="34" charset="-128"/>
                <a:cs typeface="Arial Unicode MS" pitchFamily="34" charset="-128"/>
              </a:rPr>
              <a:t>हिन्दी-</a:t>
            </a:r>
          </a:p>
          <a:p>
            <a:pPr lvl="1" algn="just">
              <a:lnSpc>
                <a:spcPct val="120000"/>
              </a:lnSpc>
            </a:pPr>
            <a:r>
              <a:rPr lang="sa-IN" dirty="0" smtClean="0">
                <a:solidFill>
                  <a:srgbClr val="7030A0"/>
                </a:solidFill>
                <a:latin typeface="Arial Unicode MS" pitchFamily="34" charset="-128"/>
                <a:ea typeface="Arial Unicode MS" pitchFamily="34" charset="-128"/>
                <a:cs typeface="Arial Unicode MS" pitchFamily="34" charset="-128"/>
              </a:rPr>
              <a:t>रात्री व्यतीत होने पर यश के धनी प्रजा के स्वामी राजा दिलीप ने प्रातःकाल में दूध पी लेने के बाद बाँधे गये बछड़े वाली, तथा सुदक्षिणा द्वारा दी हुई गन्धमाला को ग्रहण करने वाली महर्षि वसिष्ठ की नन्दिनी गाय को वन में चराने के लिए खोल दिया (छोड़ दिया) ।</a:t>
            </a:r>
          </a:p>
          <a:p>
            <a:pPr algn="just">
              <a:lnSpc>
                <a:spcPct val="120000"/>
              </a:lnSpc>
            </a:pPr>
            <a:r>
              <a:rPr lang="gu-IN" b="1" dirty="0" smtClean="0">
                <a:solidFill>
                  <a:schemeClr val="bg2">
                    <a:lumMod val="25000"/>
                  </a:schemeClr>
                </a:solidFill>
                <a:latin typeface="Arial Unicode MS" pitchFamily="34" charset="-128"/>
                <a:ea typeface="Arial Unicode MS" pitchFamily="34" charset="-128"/>
                <a:cs typeface="Arial Unicode MS" pitchFamily="34" charset="-128"/>
              </a:rPr>
              <a:t>ગુજરાતી-</a:t>
            </a:r>
            <a:endParaRPr lang="sa-IN" b="1" dirty="0" smtClean="0">
              <a:solidFill>
                <a:schemeClr val="bg2">
                  <a:lumMod val="25000"/>
                </a:schemeClr>
              </a:solidFill>
              <a:latin typeface="Arial Unicode MS" pitchFamily="34" charset="-128"/>
              <a:ea typeface="Arial Unicode MS" pitchFamily="34" charset="-128"/>
              <a:cs typeface="Arial Unicode MS" pitchFamily="34" charset="-128"/>
            </a:endParaRPr>
          </a:p>
          <a:p>
            <a:pPr lvl="1" algn="just">
              <a:lnSpc>
                <a:spcPct val="120000"/>
              </a:lnSpc>
            </a:pPr>
            <a:r>
              <a:rPr lang="gu-IN" dirty="0" smtClean="0">
                <a:solidFill>
                  <a:schemeClr val="bg2">
                    <a:lumMod val="25000"/>
                  </a:schemeClr>
                </a:solidFill>
                <a:latin typeface="Arial Unicode MS" pitchFamily="34" charset="-128"/>
                <a:ea typeface="Arial Unicode MS" pitchFamily="34" charset="-128"/>
                <a:cs typeface="Arial Unicode MS" pitchFamily="34" charset="-128"/>
              </a:rPr>
              <a:t>રાત્રી વીતી ગયા પછી યશ રૂપી ધનવાળા તે પ્રજાના સ્વામી રાજા દિલીપે સવારે સ્તનપાન કરાવીને બાંધી દીધેલા વાછરડા વાળી, તથા પત્ની સુદક્ષિણા દ્વારા ગન્ધ અને પુષ્પમાળાથી પૂજેલી ઋષિ વસિષ્ઠની નંદિની ગાયને વનમાં ચરવા માટે છોડી દીધી.</a:t>
            </a:r>
            <a:endParaRPr lang="en-US" dirty="0">
              <a:solidFill>
                <a:schemeClr val="bg2">
                  <a:lumMod val="25000"/>
                </a:schemeClr>
              </a:solidFill>
              <a:latin typeface="Arial Unicode MS" pitchFamily="34" charset="-128"/>
              <a:ea typeface="Arial Unicode MS" pitchFamily="34" charset="-128"/>
              <a:cs typeface="Arial Unicode MS" pitchFamily="34" charset="-128"/>
            </a:endParaRPr>
          </a:p>
        </p:txBody>
      </p:sp>
      <p:sp>
        <p:nvSpPr>
          <p:cNvPr id="4" name="Title 1"/>
          <p:cNvSpPr>
            <a:spLocks noGrp="1"/>
          </p:cNvSpPr>
          <p:nvPr>
            <p:ph type="title"/>
          </p:nvPr>
        </p:nvSpPr>
        <p:spPr>
          <a:xfrm>
            <a:off x="3276600" y="76200"/>
            <a:ext cx="2514600" cy="884238"/>
          </a:xfrm>
        </p:spPr>
        <p:txBody>
          <a:bodyPr>
            <a:normAutofit/>
          </a:bodyPr>
          <a:lstStyle/>
          <a:p>
            <a:pPr algn="ctr"/>
            <a:r>
              <a:rPr lang="sa-IN" sz="4800" b="1" dirty="0" smtClean="0">
                <a:latin typeface="Aparajita" pitchFamily="18" charset="0"/>
                <a:cs typeface="Aparajita" pitchFamily="18" charset="0"/>
              </a:rPr>
              <a:t>भावार्थः</a:t>
            </a:r>
            <a:endParaRPr lang="en-US" sz="4800" dirty="0">
              <a:latin typeface="Aparajita" pitchFamily="18" charset="0"/>
              <a:cs typeface="Aparajit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715000"/>
          </a:xfrm>
        </p:spPr>
        <p:txBody>
          <a:bodyPr>
            <a:normAutofit/>
          </a:bodyPr>
          <a:lstStyle/>
          <a:p>
            <a:r>
              <a:rPr lang="sa-IN" b="1" dirty="0" smtClean="0">
                <a:latin typeface="Arial Unicode MS" pitchFamily="34" charset="-128"/>
                <a:ea typeface="Arial Unicode MS" pitchFamily="34" charset="-128"/>
                <a:cs typeface="Arial Unicode MS" pitchFamily="34" charset="-128"/>
              </a:rPr>
              <a:t>समासः</a:t>
            </a:r>
            <a:r>
              <a:rPr lang="sa-IN" dirty="0" smtClean="0">
                <a:latin typeface="Arial Unicode MS" pitchFamily="34" charset="-128"/>
                <a:ea typeface="Arial Unicode MS" pitchFamily="34" charset="-128"/>
                <a:cs typeface="Arial Unicode MS" pitchFamily="34" charset="-128"/>
              </a:rPr>
              <a:t> –</a:t>
            </a:r>
          </a:p>
          <a:p>
            <a:pPr lvl="1" algn="just"/>
            <a:r>
              <a:rPr lang="sa-IN" sz="1900" b="1" dirty="0" smtClean="0">
                <a:latin typeface="Arial Unicode MS" pitchFamily="34" charset="-128"/>
                <a:ea typeface="Arial Unicode MS" pitchFamily="34" charset="-128"/>
                <a:cs typeface="Arial Unicode MS" pitchFamily="34" charset="-128"/>
              </a:rPr>
              <a:t>यशोधनः-</a:t>
            </a:r>
            <a:r>
              <a:rPr lang="sa-IN" sz="1900" dirty="0" smtClean="0">
                <a:latin typeface="Arial Unicode MS" pitchFamily="34" charset="-128"/>
                <a:ea typeface="Arial Unicode MS" pitchFamily="34" charset="-128"/>
                <a:cs typeface="Arial Unicode MS" pitchFamily="34" charset="-128"/>
              </a:rPr>
              <a:t> यशः एव धनं यस्य सः यशोधनः (बहुव्रीहिः) ।</a:t>
            </a:r>
          </a:p>
          <a:p>
            <a:pPr lvl="1" algn="just"/>
            <a:r>
              <a:rPr lang="sa-IN" sz="1900" b="1" dirty="0" smtClean="0">
                <a:latin typeface="Arial Unicode MS" pitchFamily="34" charset="-128"/>
                <a:ea typeface="Arial Unicode MS" pitchFamily="34" charset="-128"/>
                <a:cs typeface="Arial Unicode MS" pitchFamily="34" charset="-128"/>
              </a:rPr>
              <a:t>जायाप्रतिग्राहितगन्धमाल्याम्-</a:t>
            </a:r>
            <a:r>
              <a:rPr lang="sa-IN" sz="1900" dirty="0" smtClean="0">
                <a:latin typeface="Arial Unicode MS" pitchFamily="34" charset="-128"/>
                <a:ea typeface="Arial Unicode MS" pitchFamily="34" charset="-128"/>
                <a:cs typeface="Arial Unicode MS" pitchFamily="34" charset="-128"/>
              </a:rPr>
              <a:t> गन्धश्च माल्यश्च गन्धमाल्ये (द्वन्द्वः), जायया प्रतिग्राहिते गन्धमाल्ये यया सा जायाप्रतिग्राहितगन्धमाल्या (बहुव्रीहिः), तां जायाप्रतिग्राहितगन्धमाल्याम् ।</a:t>
            </a:r>
          </a:p>
          <a:p>
            <a:pPr lvl="1" algn="just"/>
            <a:r>
              <a:rPr lang="sa-IN" sz="1900" b="1" dirty="0" smtClean="0">
                <a:latin typeface="Arial Unicode MS" pitchFamily="34" charset="-128"/>
                <a:ea typeface="Arial Unicode MS" pitchFamily="34" charset="-128"/>
                <a:cs typeface="Arial Unicode MS" pitchFamily="34" charset="-128"/>
              </a:rPr>
              <a:t>पीतप्रतिबद्धवत्साम्-</a:t>
            </a:r>
            <a:r>
              <a:rPr lang="sa-IN" sz="1900" dirty="0" smtClean="0">
                <a:latin typeface="Arial Unicode MS" pitchFamily="34" charset="-128"/>
                <a:ea typeface="Arial Unicode MS" pitchFamily="34" charset="-128"/>
                <a:cs typeface="Arial Unicode MS" pitchFamily="34" charset="-128"/>
              </a:rPr>
              <a:t> आदौ पीतः पश्चात् प्रतिबद्धः वत्सो यस्याः सा पीतप्रतिबद्धवत्सा (बहुव्रीहिः), तां पीतप्रतिबद्धवत्साम् ।</a:t>
            </a:r>
          </a:p>
          <a:p>
            <a:r>
              <a:rPr lang="sa-IN" b="1" dirty="0" smtClean="0">
                <a:latin typeface="Arial Unicode MS" pitchFamily="34" charset="-128"/>
                <a:ea typeface="Arial Unicode MS" pitchFamily="34" charset="-128"/>
                <a:cs typeface="Arial Unicode MS" pitchFamily="34" charset="-128"/>
              </a:rPr>
              <a:t>सन्धिः</a:t>
            </a:r>
            <a:r>
              <a:rPr lang="sa-IN" dirty="0" smtClean="0">
                <a:latin typeface="Arial Unicode MS" pitchFamily="34" charset="-128"/>
                <a:ea typeface="Arial Unicode MS" pitchFamily="34" charset="-128"/>
                <a:cs typeface="Arial Unicode MS" pitchFamily="34" charset="-128"/>
              </a:rPr>
              <a:t> –</a:t>
            </a:r>
          </a:p>
          <a:p>
            <a:pPr lvl="1"/>
            <a:r>
              <a:rPr lang="sa-IN" sz="1900" b="1" dirty="0" smtClean="0">
                <a:latin typeface="Arial Unicode MS" pitchFamily="34" charset="-128"/>
                <a:ea typeface="Arial Unicode MS" pitchFamily="34" charset="-128"/>
                <a:cs typeface="Arial Unicode MS" pitchFamily="34" charset="-128"/>
              </a:rPr>
              <a:t>प्रजानामधिपः</a:t>
            </a:r>
            <a:r>
              <a:rPr lang="sa-IN" sz="1900" dirty="0" smtClean="0">
                <a:latin typeface="Arial Unicode MS" pitchFamily="34" charset="-128"/>
                <a:ea typeface="Arial Unicode MS" pitchFamily="34" charset="-128"/>
                <a:cs typeface="Arial Unicode MS" pitchFamily="34" charset="-128"/>
              </a:rPr>
              <a:t>= प्रजानाम्+अधिपः ।</a:t>
            </a:r>
          </a:p>
          <a:p>
            <a:pPr lvl="1"/>
            <a:r>
              <a:rPr lang="sa-IN" sz="1900" b="1" dirty="0" smtClean="0">
                <a:latin typeface="Arial Unicode MS" pitchFamily="34" charset="-128"/>
                <a:ea typeface="Arial Unicode MS" pitchFamily="34" charset="-128"/>
                <a:cs typeface="Arial Unicode MS" pitchFamily="34" charset="-128"/>
              </a:rPr>
              <a:t>धेनुमृषेर्मुमोच</a:t>
            </a:r>
            <a:r>
              <a:rPr lang="sa-IN" sz="1900" dirty="0" smtClean="0">
                <a:latin typeface="Arial Unicode MS" pitchFamily="34" charset="-128"/>
                <a:ea typeface="Arial Unicode MS" pitchFamily="34" charset="-128"/>
                <a:cs typeface="Arial Unicode MS" pitchFamily="34" charset="-128"/>
              </a:rPr>
              <a:t>= धेनुम्+ऋषेः+मुमोच ।</a:t>
            </a:r>
            <a:endParaRPr lang="sa-IN" sz="2200" dirty="0" smtClean="0">
              <a:latin typeface="Arial Unicode MS" pitchFamily="34" charset="-128"/>
              <a:ea typeface="Arial Unicode MS" pitchFamily="34" charset="-128"/>
              <a:cs typeface="Arial Unicode MS" pitchFamily="34" charset="-128"/>
            </a:endParaRPr>
          </a:p>
          <a:p>
            <a:r>
              <a:rPr lang="sa-IN" b="1" dirty="0" smtClean="0">
                <a:latin typeface="Arial Unicode MS" pitchFamily="34" charset="-128"/>
                <a:ea typeface="Arial Unicode MS" pitchFamily="34" charset="-128"/>
                <a:cs typeface="Arial Unicode MS" pitchFamily="34" charset="-128"/>
              </a:rPr>
              <a:t>अलङ्कारः </a:t>
            </a:r>
            <a:r>
              <a:rPr lang="sa-IN" dirty="0" smtClean="0">
                <a:latin typeface="Arial Unicode MS" pitchFamily="34" charset="-128"/>
                <a:ea typeface="Arial Unicode MS" pitchFamily="34" charset="-128"/>
                <a:cs typeface="Arial Unicode MS" pitchFamily="34" charset="-128"/>
              </a:rPr>
              <a:t>–</a:t>
            </a:r>
          </a:p>
          <a:p>
            <a:pPr lvl="1" algn="just"/>
            <a:r>
              <a:rPr lang="sa-IN" sz="1900" b="1" dirty="0" smtClean="0">
                <a:latin typeface="Arial Unicode MS" pitchFamily="34" charset="-128"/>
                <a:ea typeface="Arial Unicode MS" pitchFamily="34" charset="-128"/>
                <a:cs typeface="Arial Unicode MS" pitchFamily="34" charset="-128"/>
              </a:rPr>
              <a:t>‘पीत प्रति'</a:t>
            </a:r>
            <a:r>
              <a:rPr lang="sa-IN" sz="1900" dirty="0" smtClean="0">
                <a:latin typeface="Arial Unicode MS" pitchFamily="34" charset="-128"/>
                <a:ea typeface="Arial Unicode MS" pitchFamily="34" charset="-128"/>
                <a:cs typeface="Arial Unicode MS" pitchFamily="34" charset="-128"/>
              </a:rPr>
              <a:t> तथा </a:t>
            </a:r>
            <a:r>
              <a:rPr lang="sa-IN" sz="1900" b="1" dirty="0" smtClean="0">
                <a:latin typeface="Arial Unicode MS" pitchFamily="34" charset="-128"/>
                <a:ea typeface="Arial Unicode MS" pitchFamily="34" charset="-128"/>
                <a:cs typeface="Arial Unicode MS" pitchFamily="34" charset="-128"/>
              </a:rPr>
              <a:t>'यशोधनो धेनुः'</a:t>
            </a:r>
            <a:r>
              <a:rPr lang="sa-IN" sz="1900" dirty="0" smtClean="0">
                <a:latin typeface="Arial Unicode MS" pitchFamily="34" charset="-128"/>
                <a:ea typeface="Arial Unicode MS" pitchFamily="34" charset="-128"/>
                <a:cs typeface="Arial Unicode MS" pitchFamily="34" charset="-128"/>
              </a:rPr>
              <a:t> इत्यत्र समानव्यञ्जनाम् एकवारम् आवृत्तिः, </a:t>
            </a:r>
            <a:r>
              <a:rPr lang="sa-IN" sz="1900" smtClean="0">
                <a:latin typeface="Arial Unicode MS" pitchFamily="34" charset="-128"/>
                <a:ea typeface="Arial Unicode MS" pitchFamily="34" charset="-128"/>
                <a:cs typeface="Arial Unicode MS" pitchFamily="34" charset="-128"/>
              </a:rPr>
              <a:t>अतः </a:t>
            </a:r>
            <a:r>
              <a:rPr lang="sa-IN" sz="1900" b="1" smtClean="0">
                <a:latin typeface="Arial Unicode MS" pitchFamily="34" charset="-128"/>
                <a:ea typeface="Arial Unicode MS" pitchFamily="34" charset="-128"/>
                <a:cs typeface="Arial Unicode MS" pitchFamily="34" charset="-128"/>
              </a:rPr>
              <a:t>छेकानुप्रासालङ्कारः</a:t>
            </a:r>
            <a:r>
              <a:rPr lang="sa-IN" sz="1900" smtClean="0">
                <a:latin typeface="Arial Unicode MS" pitchFamily="34" charset="-128"/>
                <a:ea typeface="Arial Unicode MS" pitchFamily="34" charset="-128"/>
                <a:cs typeface="Arial Unicode MS" pitchFamily="34" charset="-128"/>
              </a:rPr>
              <a:t> </a:t>
            </a:r>
            <a:r>
              <a:rPr lang="sa-IN" sz="1900" dirty="0" smtClean="0">
                <a:latin typeface="Arial Unicode MS" pitchFamily="34" charset="-128"/>
                <a:ea typeface="Arial Unicode MS" pitchFamily="34" charset="-128"/>
                <a:cs typeface="Arial Unicode MS" pitchFamily="34" charset="-128"/>
              </a:rPr>
              <a:t>वर्तते । छेकानुप्रासालङ्कारस्य लक्षणम्- </a:t>
            </a:r>
            <a:r>
              <a:rPr lang="sa-IN" sz="1900" b="1" dirty="0" smtClean="0">
                <a:latin typeface="Arial Unicode MS" pitchFamily="34" charset="-128"/>
                <a:ea typeface="Arial Unicode MS" pitchFamily="34" charset="-128"/>
                <a:cs typeface="Arial Unicode MS" pitchFamily="34" charset="-128"/>
              </a:rPr>
              <a:t>छेको व्यञ्जनसङ्घस्य सकृत्साम्यमनेकधा ।</a:t>
            </a:r>
            <a:r>
              <a:rPr lang="sa-IN" sz="1900" dirty="0" smtClean="0">
                <a:latin typeface="Arial Unicode MS" pitchFamily="34" charset="-128"/>
                <a:ea typeface="Arial Unicode MS" pitchFamily="34" charset="-128"/>
                <a:cs typeface="Arial Unicode MS" pitchFamily="34" charset="-128"/>
              </a:rPr>
              <a:t> (सा.-१०/२</a:t>
            </a:r>
            <a:r>
              <a:rPr lang="en-US" sz="1900" dirty="0" smtClean="0">
                <a:latin typeface="Arial Unicode MS" pitchFamily="34" charset="-128"/>
                <a:ea typeface="Arial Unicode MS" pitchFamily="34" charset="-128"/>
                <a:cs typeface="Arial Unicode MS" pitchFamily="34" charset="-128"/>
              </a:rPr>
              <a:t>b)</a:t>
            </a:r>
            <a:endParaRPr lang="sa-IN" sz="2400" dirty="0" smtClean="0">
              <a:latin typeface="Arial Unicode MS" pitchFamily="34" charset="-128"/>
              <a:ea typeface="Arial Unicode MS" pitchFamily="34" charset="-128"/>
              <a:cs typeface="Arial Unicode MS" pitchFamily="34" charset="-128"/>
            </a:endParaRPr>
          </a:p>
        </p:txBody>
      </p:sp>
      <p:sp>
        <p:nvSpPr>
          <p:cNvPr id="4" name="Title 1"/>
          <p:cNvSpPr>
            <a:spLocks noGrp="1"/>
          </p:cNvSpPr>
          <p:nvPr>
            <p:ph type="title"/>
          </p:nvPr>
        </p:nvSpPr>
        <p:spPr>
          <a:xfrm>
            <a:off x="3276600" y="76200"/>
            <a:ext cx="2514600" cy="884238"/>
          </a:xfrm>
        </p:spPr>
        <p:txBody>
          <a:bodyPr>
            <a:normAutofit/>
          </a:bodyPr>
          <a:lstStyle/>
          <a:p>
            <a:pPr algn="ctr"/>
            <a:r>
              <a:rPr lang="sa-IN" sz="4800" b="1" dirty="0" smtClean="0">
                <a:latin typeface="Aparajita" pitchFamily="18" charset="0"/>
                <a:cs typeface="Aparajita" pitchFamily="18" charset="0"/>
              </a:rPr>
              <a:t>व्याकरणम्</a:t>
            </a:r>
            <a:endParaRPr lang="en-US" sz="4800" dirty="0">
              <a:latin typeface="Aparajita" pitchFamily="18" charset="0"/>
              <a:cs typeface="Aparajit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sa-IN" b="1" dirty="0" smtClean="0">
                <a:latin typeface="Arial Unicode MS" pitchFamily="34" charset="-128"/>
                <a:ea typeface="Arial Unicode MS" pitchFamily="34" charset="-128"/>
                <a:cs typeface="Arial Unicode MS" pitchFamily="34" charset="-128"/>
              </a:rPr>
              <a:t>छन्दः </a:t>
            </a:r>
            <a:r>
              <a:rPr lang="sa-IN" dirty="0" smtClean="0">
                <a:latin typeface="Arial Unicode MS" pitchFamily="34" charset="-128"/>
                <a:ea typeface="Arial Unicode MS" pitchFamily="34" charset="-128"/>
                <a:cs typeface="Arial Unicode MS" pitchFamily="34" charset="-128"/>
              </a:rPr>
              <a:t>–</a:t>
            </a:r>
          </a:p>
          <a:p>
            <a:pPr lvl="1"/>
            <a:r>
              <a:rPr lang="sa-IN" sz="2000" dirty="0" smtClean="0">
                <a:latin typeface="Arial Unicode MS" pitchFamily="34" charset="-128"/>
                <a:ea typeface="Arial Unicode MS" pitchFamily="34" charset="-128"/>
                <a:cs typeface="Arial Unicode MS" pitchFamily="34" charset="-128"/>
              </a:rPr>
              <a:t>अस्मिन् पुस्तके विद्यमानानां (१-७४) श्लोकानां छन्दः उपजातिः वर्तते । अस्य श्लोकस्य द्वितीये चरणे इन्द्रवज्रा शेषेषु चरणेषु च उपेन्द्रवज्रा, तयोः मिश्रणेन उपजातिः छन्दः ।</a:t>
            </a:r>
          </a:p>
          <a:p>
            <a:pPr lvl="1"/>
            <a:r>
              <a:rPr lang="sa-IN" sz="2000" dirty="0" smtClean="0">
                <a:latin typeface="Arial Unicode MS" pitchFamily="34" charset="-128"/>
                <a:ea typeface="Arial Unicode MS" pitchFamily="34" charset="-128"/>
                <a:cs typeface="Arial Unicode MS" pitchFamily="34" charset="-128"/>
              </a:rPr>
              <a:t>इन्द्रवज्रा-छन्दसः लक्षणम् - </a:t>
            </a:r>
            <a:r>
              <a:rPr lang="sa-IN" sz="2000" b="1" dirty="0" smtClean="0">
                <a:latin typeface="Arial Unicode MS" pitchFamily="34" charset="-128"/>
                <a:ea typeface="Arial Unicode MS" pitchFamily="34" charset="-128"/>
                <a:cs typeface="Arial Unicode MS" pitchFamily="34" charset="-128"/>
              </a:rPr>
              <a:t>स्याद् इन्द्रवज्रा यदि तौ जगौ गः ।</a:t>
            </a:r>
          </a:p>
          <a:p>
            <a:pPr lvl="1"/>
            <a:r>
              <a:rPr lang="sa-IN" sz="2000" dirty="0" smtClean="0">
                <a:latin typeface="Arial Unicode MS" pitchFamily="34" charset="-128"/>
                <a:ea typeface="Arial Unicode MS" pitchFamily="34" charset="-128"/>
                <a:cs typeface="Arial Unicode MS" pitchFamily="34" charset="-128"/>
              </a:rPr>
              <a:t>उपेन्द्रवज्रा-छन्दसः लक्षणम् - </a:t>
            </a:r>
            <a:r>
              <a:rPr lang="sa-IN" sz="2000" b="1" dirty="0" smtClean="0">
                <a:latin typeface="Arial Unicode MS" pitchFamily="34" charset="-128"/>
                <a:ea typeface="Arial Unicode MS" pitchFamily="34" charset="-128"/>
                <a:cs typeface="Arial Unicode MS" pitchFamily="34" charset="-128"/>
              </a:rPr>
              <a:t>उपेन्द्रवज्रा प्रथमे लगौ सा ।</a:t>
            </a:r>
          </a:p>
          <a:p>
            <a:pPr lvl="1"/>
            <a:r>
              <a:rPr lang="sa-IN" sz="2000" dirty="0" smtClean="0">
                <a:latin typeface="Arial Unicode MS" pitchFamily="34" charset="-128"/>
                <a:ea typeface="Arial Unicode MS" pitchFamily="34" charset="-128"/>
                <a:cs typeface="Arial Unicode MS" pitchFamily="34" charset="-128"/>
              </a:rPr>
              <a:t>उपजाति-छन्दसः लक्षणम् –</a:t>
            </a:r>
          </a:p>
          <a:p>
            <a:pPr lvl="1">
              <a:buNone/>
            </a:pPr>
            <a:r>
              <a:rPr lang="sa-IN" sz="2000" b="1" dirty="0" smtClean="0">
                <a:latin typeface="Arial Unicode MS" pitchFamily="34" charset="-128"/>
                <a:ea typeface="Arial Unicode MS" pitchFamily="34" charset="-128"/>
                <a:cs typeface="Arial Unicode MS" pitchFamily="34" charset="-128"/>
              </a:rPr>
              <a:t>	अनन्तरोदीरितलक्ष्मभाजौ पादौ यदीयावुपजातयास्ताः ।</a:t>
            </a:r>
            <a:br>
              <a:rPr lang="sa-IN" sz="2000" b="1" dirty="0" smtClean="0">
                <a:latin typeface="Arial Unicode MS" pitchFamily="34" charset="-128"/>
                <a:ea typeface="Arial Unicode MS" pitchFamily="34" charset="-128"/>
                <a:cs typeface="Arial Unicode MS" pitchFamily="34" charset="-128"/>
              </a:rPr>
            </a:br>
            <a:r>
              <a:rPr lang="sa-IN" sz="2000" b="1" dirty="0" smtClean="0">
                <a:latin typeface="Arial Unicode MS" pitchFamily="34" charset="-128"/>
                <a:ea typeface="Arial Unicode MS" pitchFamily="34" charset="-128"/>
                <a:cs typeface="Arial Unicode MS" pitchFamily="34" charset="-128"/>
              </a:rPr>
              <a:t>इत्थं किलान्यास्वपि मिश्रितासु वदन्ति जातिष्विदमेव नाम ॥</a:t>
            </a:r>
          </a:p>
          <a:p>
            <a:endParaRPr lang="en-US" dirty="0"/>
          </a:p>
        </p:txBody>
      </p:sp>
      <p:sp>
        <p:nvSpPr>
          <p:cNvPr id="4" name="Title 1"/>
          <p:cNvSpPr>
            <a:spLocks noGrp="1"/>
          </p:cNvSpPr>
          <p:nvPr>
            <p:ph type="title"/>
          </p:nvPr>
        </p:nvSpPr>
        <p:spPr>
          <a:xfrm>
            <a:off x="3276600" y="76200"/>
            <a:ext cx="2514600" cy="884238"/>
          </a:xfrm>
        </p:spPr>
        <p:txBody>
          <a:bodyPr>
            <a:normAutofit/>
          </a:bodyPr>
          <a:lstStyle/>
          <a:p>
            <a:pPr algn="ctr"/>
            <a:r>
              <a:rPr lang="sa-IN" sz="4800" b="1" dirty="0" smtClean="0">
                <a:latin typeface="Aparajita" pitchFamily="18" charset="0"/>
                <a:cs typeface="Aparajita" pitchFamily="18" charset="0"/>
              </a:rPr>
              <a:t>व्याकरणम्</a:t>
            </a:r>
            <a:endParaRPr lang="en-US" sz="4800" dirty="0">
              <a:latin typeface="Aparajita" pitchFamily="18" charset="0"/>
              <a:cs typeface="Aparajit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635752"/>
          </a:xfrm>
        </p:spPr>
        <p:txBody>
          <a:bodyPr>
            <a:noAutofit/>
          </a:bodyPr>
          <a:lstStyle/>
          <a:p>
            <a:r>
              <a:rPr lang="sa-IN" dirty="0" smtClean="0">
                <a:latin typeface="Arial Unicode MS" pitchFamily="34" charset="-128"/>
                <a:ea typeface="Arial Unicode MS" pitchFamily="34" charset="-128"/>
                <a:cs typeface="Arial Unicode MS" pitchFamily="34" charset="-128"/>
              </a:rPr>
              <a:t>मुच् (उभयपदी, ६ तुदादिगणः)</a:t>
            </a:r>
          </a:p>
          <a:p>
            <a:pPr lvl="1"/>
            <a:r>
              <a:rPr lang="sa-IN" sz="2000" dirty="0" smtClean="0">
                <a:latin typeface="Arial Unicode MS" pitchFamily="34" charset="-128"/>
                <a:ea typeface="Arial Unicode MS" pitchFamily="34" charset="-128"/>
                <a:cs typeface="Arial Unicode MS" pitchFamily="34" charset="-128"/>
              </a:rPr>
              <a:t>लट्(वर्तमान)- मुञ्चति, मुञ्चते</a:t>
            </a:r>
          </a:p>
          <a:p>
            <a:pPr lvl="1"/>
            <a:r>
              <a:rPr lang="sa-IN" sz="2000" dirty="0" smtClean="0">
                <a:latin typeface="Arial Unicode MS" pitchFamily="34" charset="-128"/>
                <a:ea typeface="Arial Unicode MS" pitchFamily="34" charset="-128"/>
                <a:cs typeface="Arial Unicode MS" pitchFamily="34" charset="-128"/>
              </a:rPr>
              <a:t>लोट्(आज्ञार्थ)- मुञ्चतु, मुञ्चताम्</a:t>
            </a:r>
          </a:p>
          <a:p>
            <a:pPr lvl="1"/>
            <a:r>
              <a:rPr lang="sa-IN" sz="2000" dirty="0" smtClean="0">
                <a:latin typeface="Arial Unicode MS" pitchFamily="34" charset="-128"/>
                <a:ea typeface="Arial Unicode MS" pitchFamily="34" charset="-128"/>
                <a:cs typeface="Arial Unicode MS" pitchFamily="34" charset="-128"/>
              </a:rPr>
              <a:t>लङ्(अनद्यतनभूतकालः)- अमुञ्चत्, अमुञ्चत</a:t>
            </a:r>
          </a:p>
          <a:p>
            <a:pPr lvl="1"/>
            <a:r>
              <a:rPr lang="sa-IN" sz="2000" dirty="0" smtClean="0">
                <a:latin typeface="Arial Unicode MS" pitchFamily="34" charset="-128"/>
                <a:ea typeface="Arial Unicode MS" pitchFamily="34" charset="-128"/>
                <a:cs typeface="Arial Unicode MS" pitchFamily="34" charset="-128"/>
              </a:rPr>
              <a:t>विधिलिङ्- मुञ्चेत्, मुञ्चेत</a:t>
            </a:r>
          </a:p>
          <a:p>
            <a:pPr lvl="1"/>
            <a:r>
              <a:rPr lang="sa-IN" sz="2000" dirty="0" smtClean="0">
                <a:latin typeface="Arial Unicode MS" pitchFamily="34" charset="-128"/>
                <a:ea typeface="Arial Unicode MS" pitchFamily="34" charset="-128"/>
                <a:cs typeface="Arial Unicode MS" pitchFamily="34" charset="-128"/>
              </a:rPr>
              <a:t>लृट्(भविष्यत्)- मोक्ष्यति, मोक्ष्यते</a:t>
            </a:r>
          </a:p>
          <a:p>
            <a:pPr lvl="1"/>
            <a:r>
              <a:rPr lang="sa-IN" sz="2000" dirty="0" smtClean="0">
                <a:latin typeface="Arial Unicode MS" pitchFamily="34" charset="-128"/>
                <a:ea typeface="Arial Unicode MS" pitchFamily="34" charset="-128"/>
                <a:cs typeface="Arial Unicode MS" pitchFamily="34" charset="-128"/>
              </a:rPr>
              <a:t>लुङ्- अमुचत्, अमुक्त</a:t>
            </a:r>
          </a:p>
          <a:p>
            <a:pPr lvl="1"/>
            <a:r>
              <a:rPr lang="sa-IN" sz="2000" dirty="0" smtClean="0">
                <a:latin typeface="Arial Unicode MS" pitchFamily="34" charset="-128"/>
                <a:ea typeface="Arial Unicode MS" pitchFamily="34" charset="-128"/>
                <a:cs typeface="Arial Unicode MS" pitchFamily="34" charset="-128"/>
              </a:rPr>
              <a:t>लुट्(अनद्यतनभविष्यत्)- मोक्ता, मोक्ता</a:t>
            </a:r>
          </a:p>
          <a:p>
            <a:pPr lvl="1"/>
            <a:r>
              <a:rPr lang="sa-IN" sz="2000" dirty="0" smtClean="0">
                <a:latin typeface="Arial Unicode MS" pitchFamily="34" charset="-128"/>
                <a:ea typeface="Arial Unicode MS" pitchFamily="34" charset="-128"/>
                <a:cs typeface="Arial Unicode MS" pitchFamily="34" charset="-128"/>
              </a:rPr>
              <a:t>आशीर्लिङ्ग- मुच्यात्, मुक्षीष्ट</a:t>
            </a:r>
          </a:p>
          <a:p>
            <a:pPr lvl="1"/>
            <a:r>
              <a:rPr lang="sa-IN" sz="2000" dirty="0" smtClean="0">
                <a:latin typeface="Arial Unicode MS" pitchFamily="34" charset="-128"/>
                <a:ea typeface="Arial Unicode MS" pitchFamily="34" charset="-128"/>
                <a:cs typeface="Arial Unicode MS" pitchFamily="34" charset="-128"/>
              </a:rPr>
              <a:t>लृङ्(हेतुहेतुमद् भविष्यत्)- अमोक्ष्यत्, अमोक्ष्यत्</a:t>
            </a:r>
          </a:p>
          <a:p>
            <a:pPr lvl="1"/>
            <a:r>
              <a:rPr lang="sa-IN" sz="2000" dirty="0" smtClean="0">
                <a:latin typeface="Arial Unicode MS" pitchFamily="34" charset="-128"/>
                <a:ea typeface="Arial Unicode MS" pitchFamily="34" charset="-128"/>
                <a:cs typeface="Arial Unicode MS" pitchFamily="34" charset="-128"/>
              </a:rPr>
              <a:t>लिट्(परोक्षभूतकालः)-मुमोच, मुमुचे</a:t>
            </a:r>
          </a:p>
          <a:p>
            <a:pPr lvl="1">
              <a:buNone/>
            </a:pPr>
            <a:r>
              <a:rPr lang="sa-IN" sz="2000" dirty="0" smtClean="0">
                <a:latin typeface="Arial Unicode MS" pitchFamily="34" charset="-128"/>
                <a:ea typeface="Arial Unicode MS" pitchFamily="34" charset="-128"/>
                <a:cs typeface="Arial Unicode MS" pitchFamily="34" charset="-128"/>
              </a:rPr>
              <a:t>मुमोच	मुमुचतुः		मुमुचुः</a:t>
            </a:r>
          </a:p>
          <a:p>
            <a:pPr lvl="1">
              <a:buNone/>
            </a:pPr>
            <a:r>
              <a:rPr lang="sa-IN" sz="2000" dirty="0" smtClean="0">
                <a:latin typeface="Arial Unicode MS" pitchFamily="34" charset="-128"/>
                <a:ea typeface="Arial Unicode MS" pitchFamily="34" charset="-128"/>
                <a:cs typeface="Arial Unicode MS" pitchFamily="34" charset="-128"/>
              </a:rPr>
              <a:t>मुमोचिथ	मुमुचथुः		मुमुच</a:t>
            </a:r>
          </a:p>
          <a:p>
            <a:pPr lvl="1">
              <a:buNone/>
            </a:pPr>
            <a:r>
              <a:rPr lang="sa-IN" sz="2000" dirty="0" smtClean="0">
                <a:latin typeface="Arial Unicode MS" pitchFamily="34" charset="-128"/>
                <a:ea typeface="Arial Unicode MS" pitchFamily="34" charset="-128"/>
                <a:cs typeface="Arial Unicode MS" pitchFamily="34" charset="-128"/>
              </a:rPr>
              <a:t>मुमोच	मुमुचिव		मुमुचिव</a:t>
            </a:r>
            <a:endParaRPr lang="en-US" sz="2000" dirty="0">
              <a:latin typeface="Arial Unicode MS" pitchFamily="34" charset="-128"/>
              <a:ea typeface="Arial Unicode MS" pitchFamily="34" charset="-128"/>
              <a:cs typeface="Arial Unicode MS" pitchFamily="34" charset="-128"/>
            </a:endParaRPr>
          </a:p>
        </p:txBody>
      </p:sp>
      <p:sp>
        <p:nvSpPr>
          <p:cNvPr id="4" name="Title 1"/>
          <p:cNvSpPr>
            <a:spLocks noGrp="1"/>
          </p:cNvSpPr>
          <p:nvPr>
            <p:ph type="title"/>
          </p:nvPr>
        </p:nvSpPr>
        <p:spPr>
          <a:xfrm>
            <a:off x="3276600" y="76200"/>
            <a:ext cx="2514600" cy="884238"/>
          </a:xfrm>
        </p:spPr>
        <p:txBody>
          <a:bodyPr>
            <a:normAutofit/>
          </a:bodyPr>
          <a:lstStyle/>
          <a:p>
            <a:pPr algn="ctr"/>
            <a:r>
              <a:rPr lang="sa-IN" sz="4800" b="1" dirty="0" smtClean="0">
                <a:latin typeface="Aparajita" pitchFamily="18" charset="0"/>
                <a:cs typeface="Aparajita" pitchFamily="18" charset="0"/>
              </a:rPr>
              <a:t>व्याकरणम्</a:t>
            </a:r>
            <a:endParaRPr lang="en-US" sz="4800" dirty="0">
              <a:latin typeface="Aparajita" pitchFamily="18" charset="0"/>
              <a:cs typeface="Aparajit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alpha val="62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8077200" cy="4267200"/>
          </a:xfrm>
        </p:spPr>
        <p:txBody>
          <a:bodyPr>
            <a:normAutofit lnSpcReduction="10000"/>
          </a:bodyPr>
          <a:lstStyle/>
          <a:p>
            <a:pPr algn="just">
              <a:lnSpc>
                <a:spcPct val="125000"/>
              </a:lnSpc>
              <a:buNone/>
            </a:pPr>
            <a:r>
              <a:rPr lang="sa-IN" sz="2000" dirty="0" smtClean="0">
                <a:latin typeface="Arial Unicode MS" pitchFamily="34" charset="-128"/>
                <a:ea typeface="Arial Unicode MS" pitchFamily="34" charset="-128"/>
                <a:cs typeface="Arial Unicode MS" pitchFamily="34" charset="-128"/>
              </a:rPr>
              <a:t>		अथेति । अथ निशानयनानन्तरं यशोधनः प्रजानामधिपः प्रजेश्वरः प्रभाते प्रातःकाले जायया सुदक्षिणया प्रतिग्राहिते स्वीकारिते गन्धमाल्ये यया सा जायाप्रतिग्राहितगन्धमाल्या, तां तथोक्ताम् । पीतं पानमस्यास्तीति पीतः पीतवानित्यर्थः । अर्श आदिभ्योऽच् इत्यच् प्रत्ययः। 'पीता गावो भक्ता ब्राह्मणाः' इति महाभाष्ये दर्शनात् । पीतः प्रतिबद्धो वत्सो यस्यास्तामृषेर्धेनुं वनाय वनं गन्तुम् । 'क्रियार्थोपपदस्य......' इत्यनेन चतुर्थी । मुमोच मुक्तवान् । जायापदसामर्थ्यात् सुदक्षिणायाः पुत्रजननयोग्यत्वमनुसन्धेयम् । तथा हि श्रुतिः- 'पतिर्जायां प्रविशतिगर्भो भूत्वेह मातरम् । तस्यां पुनर्नवो भूत्वा दशमे मासि जायते ॥ तज्जाया जाया भवति यदस्यां जायते पुनः।' इति । यशोधन इत्यनेन पुत्रवता कीर्तिलोभाद्राजानर्हे गोरक्षणे प्रवृत्त इति गम्यते । अस्मिन् सर्गे वृत्तमुपजातिः- 'अनन्तरोदीरितलक्ष्मभाजौ पादौ यदीयावुपजातयस्ताः' इति ॥१॥</a:t>
            </a:r>
            <a:endParaRPr lang="en-US" dirty="0">
              <a:latin typeface="Arial Unicode MS" pitchFamily="34" charset="-128"/>
              <a:ea typeface="Arial Unicode MS" pitchFamily="34" charset="-128"/>
              <a:cs typeface="Arial Unicode MS" pitchFamily="34" charset="-128"/>
            </a:endParaRPr>
          </a:p>
        </p:txBody>
      </p:sp>
      <p:sp>
        <p:nvSpPr>
          <p:cNvPr id="4" name="Title 1"/>
          <p:cNvSpPr>
            <a:spLocks noGrp="1"/>
          </p:cNvSpPr>
          <p:nvPr>
            <p:ph type="title"/>
          </p:nvPr>
        </p:nvSpPr>
        <p:spPr>
          <a:xfrm>
            <a:off x="3276600" y="76200"/>
            <a:ext cx="2514600" cy="884238"/>
          </a:xfrm>
        </p:spPr>
        <p:txBody>
          <a:bodyPr>
            <a:normAutofit/>
          </a:bodyPr>
          <a:lstStyle/>
          <a:p>
            <a:pPr algn="ctr"/>
            <a:r>
              <a:rPr lang="sa-IN" sz="4800" b="1" dirty="0" smtClean="0">
                <a:latin typeface="Aparajita" pitchFamily="18" charset="0"/>
                <a:cs typeface="Aparajita" pitchFamily="18" charset="0"/>
              </a:rPr>
              <a:t>सञ्जीवनी</a:t>
            </a:r>
            <a:endParaRPr lang="en-US" sz="4800" dirty="0">
              <a:latin typeface="Aparajita" pitchFamily="18" charset="0"/>
              <a:cs typeface="Aparajit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7200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143000" y="2590799"/>
            <a:ext cx="6629400" cy="2034381"/>
          </a:xfrm>
        </p:spPr>
        <p:txBody>
          <a:bodyPr>
            <a:normAutofit/>
          </a:bodyPr>
          <a:lstStyle/>
          <a:p>
            <a:pPr algn="ctr"/>
            <a:r>
              <a:rPr lang="sa-IN" sz="4000" b="1" dirty="0" smtClean="0">
                <a:solidFill>
                  <a:srgbClr val="FF0000"/>
                </a:solidFill>
                <a:latin typeface="Aparajita" pitchFamily="18" charset="0"/>
                <a:cs typeface="Aparajita" pitchFamily="18" charset="0"/>
              </a:rPr>
              <a:t>॥ इति कविकुलगुरुकालिदासकृतौ रघुवंशमहाकाव्ये द्वितीयसर्गे</a:t>
            </a:r>
            <a:br>
              <a:rPr lang="sa-IN" sz="4000" b="1" dirty="0" smtClean="0">
                <a:solidFill>
                  <a:srgbClr val="FF0000"/>
                </a:solidFill>
                <a:latin typeface="Aparajita" pitchFamily="18" charset="0"/>
                <a:cs typeface="Aparajita" pitchFamily="18" charset="0"/>
              </a:rPr>
            </a:br>
            <a:r>
              <a:rPr lang="sa-IN" sz="4000" b="1" dirty="0" smtClean="0">
                <a:solidFill>
                  <a:srgbClr val="FF0000"/>
                </a:solidFill>
                <a:latin typeface="Aparajita" pitchFamily="18" charset="0"/>
                <a:cs typeface="Aparajita" pitchFamily="18" charset="0"/>
              </a:rPr>
              <a:t>प्रथमः श्लोकः ॥</a:t>
            </a:r>
            <a:endParaRPr lang="en-US"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7467600" cy="990600"/>
          </a:xfrm>
        </p:spPr>
        <p:txBody>
          <a:bodyPr>
            <a:normAutofit/>
          </a:bodyPr>
          <a:lstStyle/>
          <a:p>
            <a:pPr algn="ctr"/>
            <a:r>
              <a:rPr lang="sa-IN" sz="4400" b="1" dirty="0" smtClean="0">
                <a:solidFill>
                  <a:srgbClr val="FF0000"/>
                </a:solidFill>
                <a:latin typeface="Arial Unicode MS" pitchFamily="34" charset="-128"/>
                <a:ea typeface="Arial Unicode MS" pitchFamily="34" charset="-128"/>
                <a:cs typeface="Arial Unicode MS" pitchFamily="34" charset="-128"/>
              </a:rPr>
              <a:t>महाकविकालिदासपरिचयः</a:t>
            </a:r>
            <a:endParaRPr lang="en-US" sz="4400" b="1" dirty="0">
              <a:solidFill>
                <a:srgbClr val="FF0000"/>
              </a:solidFill>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sz="quarter" idx="1"/>
          </p:nvPr>
        </p:nvSpPr>
        <p:spPr>
          <a:xfrm>
            <a:off x="762000" y="1752600"/>
            <a:ext cx="7315200" cy="4114800"/>
          </a:xfrm>
        </p:spPr>
        <p:txBody>
          <a:bodyPr>
            <a:normAutofit lnSpcReduction="10000"/>
          </a:bodyPr>
          <a:lstStyle/>
          <a:p>
            <a:pPr algn="ctr">
              <a:buNone/>
            </a:pPr>
            <a:r>
              <a:rPr lang="sa-IN" sz="3200" b="1" dirty="0" smtClean="0">
                <a:solidFill>
                  <a:schemeClr val="accent2">
                    <a:lumMod val="50000"/>
                  </a:schemeClr>
                </a:solidFill>
                <a:latin typeface="Arial Unicode MS" pitchFamily="34" charset="-128"/>
                <a:ea typeface="Arial Unicode MS" pitchFamily="34" charset="-128"/>
                <a:cs typeface="Arial Unicode MS" pitchFamily="34" charset="-128"/>
              </a:rPr>
              <a:t>जीवनम्</a:t>
            </a:r>
          </a:p>
          <a:p>
            <a:r>
              <a:rPr lang="sa-IN" sz="3200" dirty="0" smtClean="0">
                <a:solidFill>
                  <a:schemeClr val="accent2">
                    <a:lumMod val="50000"/>
                  </a:schemeClr>
                </a:solidFill>
                <a:latin typeface="Arial Unicode MS" pitchFamily="34" charset="-128"/>
                <a:ea typeface="Arial Unicode MS" pitchFamily="34" charset="-128"/>
                <a:cs typeface="Arial Unicode MS" pitchFamily="34" charset="-128"/>
              </a:rPr>
              <a:t>महाकविकालिदासविषये प्रचलितदंतकथाः</a:t>
            </a:r>
          </a:p>
          <a:p>
            <a:r>
              <a:rPr lang="sa-IN" sz="3200" dirty="0" smtClean="0">
                <a:solidFill>
                  <a:schemeClr val="accent2">
                    <a:lumMod val="50000"/>
                  </a:schemeClr>
                </a:solidFill>
                <a:latin typeface="Arial Unicode MS" pitchFamily="34" charset="-128"/>
                <a:ea typeface="Arial Unicode MS" pitchFamily="34" charset="-128"/>
                <a:cs typeface="Arial Unicode MS" pitchFamily="34" charset="-128"/>
              </a:rPr>
              <a:t>महाकविकालिदासस्य समयविषये मतद्वयं प्रचलितं वर्तते, यथा-</a:t>
            </a:r>
          </a:p>
          <a:p>
            <a:pPr lvl="1"/>
            <a:r>
              <a:rPr lang="sa-IN" sz="3200" dirty="0" smtClean="0">
                <a:solidFill>
                  <a:schemeClr val="accent2">
                    <a:lumMod val="50000"/>
                  </a:schemeClr>
                </a:solidFill>
                <a:latin typeface="Arial Unicode MS" pitchFamily="34" charset="-128"/>
                <a:ea typeface="Arial Unicode MS" pitchFamily="34" charset="-128"/>
                <a:cs typeface="Arial Unicode MS" pitchFamily="34" charset="-128"/>
              </a:rPr>
              <a:t>१ - ख्रैस्ताब्दपूर्वा प्रथमा शताब्दी</a:t>
            </a:r>
          </a:p>
          <a:p>
            <a:pPr lvl="1"/>
            <a:r>
              <a:rPr lang="sa-IN" sz="3200" dirty="0" smtClean="0">
                <a:solidFill>
                  <a:schemeClr val="accent2">
                    <a:lumMod val="50000"/>
                  </a:schemeClr>
                </a:solidFill>
                <a:latin typeface="Arial Unicode MS" pitchFamily="34" charset="-128"/>
                <a:ea typeface="Arial Unicode MS" pitchFamily="34" charset="-128"/>
                <a:cs typeface="Arial Unicode MS" pitchFamily="34" charset="-128"/>
              </a:rPr>
              <a:t>२ - ख्रैस्ताब्दपूर्वा चतुर्थी शताब्दी</a:t>
            </a:r>
          </a:p>
          <a:p>
            <a:r>
              <a:rPr lang="sa-IN" sz="3200" dirty="0" smtClean="0">
                <a:solidFill>
                  <a:schemeClr val="accent2">
                    <a:lumMod val="50000"/>
                  </a:schemeClr>
                </a:solidFill>
                <a:latin typeface="Arial Unicode MS" pitchFamily="34" charset="-128"/>
                <a:ea typeface="Arial Unicode MS" pitchFamily="34" charset="-128"/>
                <a:cs typeface="Arial Unicode MS" pitchFamily="34" charset="-128"/>
              </a:rPr>
              <a:t>विक्रमादित्यस्य सभायाः नवरत्नेषु कालिदासः</a:t>
            </a:r>
          </a:p>
          <a:p>
            <a:r>
              <a:rPr lang="sa-IN" sz="3200" dirty="0" smtClean="0">
                <a:solidFill>
                  <a:schemeClr val="accent2">
                    <a:lumMod val="50000"/>
                  </a:schemeClr>
                </a:solidFill>
                <a:latin typeface="Arial Unicode MS" pitchFamily="34" charset="-128"/>
                <a:ea typeface="Arial Unicode MS" pitchFamily="34" charset="-128"/>
                <a:cs typeface="Arial Unicode MS" pitchFamily="34" charset="-128"/>
              </a:rPr>
              <a:t>महाकविकालिदासस्य जन्मस्थानम् - उज्जयिनी</a:t>
            </a:r>
            <a:endParaRPr lang="en-US" sz="3200" dirty="0">
              <a:solidFill>
                <a:schemeClr val="accent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ctr">
              <a:buNone/>
            </a:pPr>
            <a:r>
              <a:rPr lang="sa-IN" sz="2800" b="1" dirty="0" smtClean="0">
                <a:solidFill>
                  <a:srgbClr val="7030A0"/>
                </a:solidFill>
                <a:latin typeface="Arial Unicode MS" pitchFamily="34" charset="-128"/>
                <a:ea typeface="Arial Unicode MS" pitchFamily="34" charset="-128"/>
                <a:cs typeface="Arial Unicode MS" pitchFamily="34" charset="-128"/>
              </a:rPr>
              <a:t>कृतित्वम्</a:t>
            </a:r>
          </a:p>
          <a:p>
            <a:r>
              <a:rPr lang="sa-IN" sz="2800" dirty="0" smtClean="0">
                <a:solidFill>
                  <a:srgbClr val="7030A0"/>
                </a:solidFill>
                <a:latin typeface="Arial Unicode MS" pitchFamily="34" charset="-128"/>
                <a:ea typeface="Arial Unicode MS" pitchFamily="34" charset="-128"/>
                <a:cs typeface="Arial Unicode MS" pitchFamily="34" charset="-128"/>
              </a:rPr>
              <a:t>महाकविकालिदासरचिताः ग्रन्थाः</a:t>
            </a:r>
            <a:r>
              <a:rPr lang="en-US" sz="2800" dirty="0" smtClean="0">
                <a:solidFill>
                  <a:srgbClr val="7030A0"/>
                </a:solidFill>
                <a:latin typeface="Arial Unicode MS" pitchFamily="34" charset="-128"/>
                <a:ea typeface="Arial Unicode MS" pitchFamily="34" charset="-128"/>
                <a:cs typeface="Arial Unicode MS" pitchFamily="34" charset="-128"/>
              </a:rPr>
              <a:t> </a:t>
            </a:r>
            <a:r>
              <a:rPr lang="sa-IN" sz="2800" dirty="0" smtClean="0">
                <a:solidFill>
                  <a:srgbClr val="7030A0"/>
                </a:solidFill>
                <a:latin typeface="Arial Unicode MS" pitchFamily="34" charset="-128"/>
                <a:ea typeface="Arial Unicode MS" pitchFamily="34" charset="-128"/>
                <a:cs typeface="Arial Unicode MS" pitchFamily="34" charset="-128"/>
              </a:rPr>
              <a:t>–</a:t>
            </a:r>
            <a:r>
              <a:rPr lang="en-US" sz="2800" dirty="0" smtClean="0">
                <a:solidFill>
                  <a:srgbClr val="7030A0"/>
                </a:solidFill>
                <a:latin typeface="Arial Unicode MS" pitchFamily="34" charset="-128"/>
                <a:ea typeface="Arial Unicode MS" pitchFamily="34" charset="-128"/>
                <a:cs typeface="Arial Unicode MS" pitchFamily="34" charset="-128"/>
              </a:rPr>
              <a:t> </a:t>
            </a:r>
            <a:r>
              <a:rPr lang="sa-IN" sz="2800" dirty="0" smtClean="0">
                <a:solidFill>
                  <a:srgbClr val="7030A0"/>
                </a:solidFill>
                <a:latin typeface="Arial Unicode MS" pitchFamily="34" charset="-128"/>
                <a:ea typeface="Arial Unicode MS" pitchFamily="34" charset="-128"/>
                <a:cs typeface="Arial Unicode MS" pitchFamily="34" charset="-128"/>
              </a:rPr>
              <a:t>७</a:t>
            </a:r>
          </a:p>
          <a:p>
            <a:pPr lvl="1"/>
            <a:r>
              <a:rPr lang="sa-IN" sz="2800" dirty="0" smtClean="0">
                <a:solidFill>
                  <a:srgbClr val="7030A0"/>
                </a:solidFill>
                <a:latin typeface="Arial Unicode MS" pitchFamily="34" charset="-128"/>
                <a:ea typeface="Arial Unicode MS" pitchFamily="34" charset="-128"/>
                <a:cs typeface="Arial Unicode MS" pitchFamily="34" charset="-128"/>
              </a:rPr>
              <a:t>२ खण्डकाव्ये - ऋतुसंहारः, मेघदूतम्</a:t>
            </a:r>
          </a:p>
          <a:p>
            <a:pPr lvl="1"/>
            <a:r>
              <a:rPr lang="sa-IN" sz="2800" dirty="0" smtClean="0">
                <a:solidFill>
                  <a:srgbClr val="7030A0"/>
                </a:solidFill>
                <a:latin typeface="Arial Unicode MS" pitchFamily="34" charset="-128"/>
                <a:ea typeface="Arial Unicode MS" pitchFamily="34" charset="-128"/>
                <a:cs typeface="Arial Unicode MS" pitchFamily="34" charset="-128"/>
              </a:rPr>
              <a:t>२ महाकाव्ये - रघुवंशम्, कुमारसम्भवम्</a:t>
            </a:r>
          </a:p>
          <a:p>
            <a:pPr lvl="1"/>
            <a:r>
              <a:rPr lang="sa-IN" sz="2800" dirty="0" smtClean="0">
                <a:solidFill>
                  <a:srgbClr val="7030A0"/>
                </a:solidFill>
                <a:latin typeface="Arial Unicode MS" pitchFamily="34" charset="-128"/>
                <a:ea typeface="Arial Unicode MS" pitchFamily="34" charset="-128"/>
                <a:cs typeface="Arial Unicode MS" pitchFamily="34" charset="-128"/>
              </a:rPr>
              <a:t>३ नाटकानि - मालविकाग्निमित्रम्, विक्रमोर्वशीयम्, अभिज्ञानशाकुन्तलम्</a:t>
            </a:r>
          </a:p>
          <a:p>
            <a:r>
              <a:rPr lang="sa-IN" sz="2800" dirty="0" smtClean="0">
                <a:solidFill>
                  <a:srgbClr val="7030A0"/>
                </a:solidFill>
                <a:latin typeface="Arial Unicode MS" pitchFamily="34" charset="-128"/>
                <a:ea typeface="Arial Unicode MS" pitchFamily="34" charset="-128"/>
                <a:cs typeface="Arial Unicode MS" pitchFamily="34" charset="-128"/>
              </a:rPr>
              <a:t>महाकविकालिदासस्य विशेषताः</a:t>
            </a:r>
          </a:p>
          <a:p>
            <a:pPr lvl="1"/>
            <a:r>
              <a:rPr lang="sa-IN" sz="2800" dirty="0" smtClean="0">
                <a:solidFill>
                  <a:srgbClr val="7030A0"/>
                </a:solidFill>
                <a:latin typeface="Arial Unicode MS" pitchFamily="34" charset="-128"/>
                <a:ea typeface="Arial Unicode MS" pitchFamily="34" charset="-128"/>
                <a:cs typeface="Arial Unicode MS" pitchFamily="34" charset="-128"/>
              </a:rPr>
              <a:t>शृङ्गाररसः, उपमालङ्कारः, वैदर्भी रीतिः, माधुर्यगुणः, प्रकृतेः सजीववर्णनम्, मानवीयजीवनेन सह प्रकृतेरपि अभिन्नरूपवद् वर्णनम् ।</a:t>
            </a:r>
            <a:endParaRPr lang="en-US" sz="2800" dirty="0">
              <a:solidFill>
                <a:srgbClr val="7030A0"/>
              </a:solidFill>
              <a:latin typeface="Arial Unicode MS" pitchFamily="34" charset="-128"/>
              <a:ea typeface="Arial Unicode MS" pitchFamily="34" charset="-128"/>
              <a:cs typeface="Arial Unicode MS" pitchFamily="34" charset="-128"/>
            </a:endParaRPr>
          </a:p>
        </p:txBody>
      </p:sp>
      <p:sp>
        <p:nvSpPr>
          <p:cNvPr id="4" name="Title 3"/>
          <p:cNvSpPr>
            <a:spLocks noGrp="1"/>
          </p:cNvSpPr>
          <p:nvPr>
            <p:ph type="title"/>
          </p:nvPr>
        </p:nvSpPr>
        <p:spPr>
          <a:xfrm>
            <a:off x="457200" y="304800"/>
            <a:ext cx="7467600" cy="990600"/>
          </a:xfrm>
        </p:spPr>
        <p:txBody>
          <a:bodyPr>
            <a:normAutofit/>
          </a:bodyPr>
          <a:lstStyle/>
          <a:p>
            <a:pPr algn="ctr"/>
            <a:r>
              <a:rPr lang="sa-IN" sz="4400" b="1" dirty="0" smtClean="0">
                <a:solidFill>
                  <a:srgbClr val="FF0000"/>
                </a:solidFill>
                <a:latin typeface="Arial Unicode MS" pitchFamily="34" charset="-128"/>
                <a:ea typeface="Arial Unicode MS" pitchFamily="34" charset="-128"/>
                <a:cs typeface="Arial Unicode MS" pitchFamily="34" charset="-128"/>
              </a:rPr>
              <a:t>महाकविकालिदासपरिचयः</a:t>
            </a:r>
            <a:endParaRPr lang="en-US" sz="4400" b="1"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808038"/>
          </a:xfrm>
        </p:spPr>
        <p:txBody>
          <a:bodyPr>
            <a:normAutofit/>
          </a:bodyPr>
          <a:lstStyle/>
          <a:p>
            <a:pPr algn="ctr"/>
            <a:r>
              <a:rPr lang="sa-IN" sz="4400" b="1" dirty="0" smtClean="0">
                <a:solidFill>
                  <a:srgbClr val="FF0000"/>
                </a:solidFill>
                <a:latin typeface="Arial Unicode MS" pitchFamily="34" charset="-128"/>
                <a:ea typeface="Arial Unicode MS" pitchFamily="34" charset="-128"/>
                <a:cs typeface="Arial Unicode MS" pitchFamily="34" charset="-128"/>
              </a:rPr>
              <a:t>रघुवंशमहाकाव्यपरिचयः</a:t>
            </a:r>
            <a:endParaRPr lang="en-US" sz="4400" b="1" dirty="0" smtClean="0">
              <a:solidFill>
                <a:srgbClr val="FF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7848600" cy="3276600"/>
          </a:xfrm>
        </p:spPr>
        <p:txBody>
          <a:bodyPr>
            <a:normAutofit/>
          </a:bodyPr>
          <a:lstStyle/>
          <a:p>
            <a:pPr lvl="0"/>
            <a:r>
              <a:rPr lang="sa-IN" sz="4000" b="1" dirty="0" smtClean="0">
                <a:latin typeface="Arial Unicode MS" pitchFamily="34" charset="-128"/>
                <a:ea typeface="Arial Unicode MS" pitchFamily="34" charset="-128"/>
                <a:cs typeface="Arial Unicode MS" pitchFamily="34" charset="-128"/>
              </a:rPr>
              <a:t>रघुवंश-महाकाव्य का परिचय</a:t>
            </a:r>
          </a:p>
          <a:p>
            <a:pPr lvl="1"/>
            <a:r>
              <a:rPr lang="sa-IN" sz="3600" dirty="0" smtClean="0">
                <a:latin typeface="Arial Unicode MS" pitchFamily="34" charset="-128"/>
                <a:ea typeface="Arial Unicode MS" pitchFamily="34" charset="-128"/>
                <a:cs typeface="Arial Unicode MS" pitchFamily="34" charset="-128"/>
              </a:rPr>
              <a:t>१९ सर्ग,१५७० श्लोक</a:t>
            </a:r>
          </a:p>
          <a:p>
            <a:pPr lvl="1"/>
            <a:r>
              <a:rPr lang="sa-IN" sz="3600" dirty="0" smtClean="0">
                <a:latin typeface="Arial Unicode MS" pitchFamily="34" charset="-128"/>
                <a:ea typeface="Arial Unicode MS" pitchFamily="34" charset="-128"/>
                <a:cs typeface="Arial Unicode MS" pitchFamily="34" charset="-128"/>
              </a:rPr>
              <a:t>रघुवंश के ३१ राजाओं का वर्णन</a:t>
            </a:r>
          </a:p>
          <a:p>
            <a:pPr lvl="1"/>
            <a:r>
              <a:rPr lang="sa-IN" sz="3600" dirty="0" smtClean="0">
                <a:latin typeface="Arial Unicode MS" pitchFamily="34" charset="-128"/>
                <a:ea typeface="Arial Unicode MS" pitchFamily="34" charset="-128"/>
                <a:cs typeface="Arial Unicode MS" pitchFamily="34" charset="-128"/>
              </a:rPr>
              <a:t>रामायण तथा वायुपुराण आधारित कथा</a:t>
            </a:r>
            <a:endParaRPr lang="en-US" sz="36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8600"/>
            <a:ext cx="7467600" cy="808038"/>
          </a:xfrm>
        </p:spPr>
        <p:txBody>
          <a:bodyPr>
            <a:normAutofit/>
          </a:bodyPr>
          <a:lstStyle/>
          <a:p>
            <a:pPr algn="ctr"/>
            <a:r>
              <a:rPr lang="sa-IN" sz="4400" b="1" dirty="0" smtClean="0">
                <a:solidFill>
                  <a:srgbClr val="FF0000"/>
                </a:solidFill>
                <a:latin typeface="Arial Unicode MS" pitchFamily="34" charset="-128"/>
                <a:ea typeface="Arial Unicode MS" pitchFamily="34" charset="-128"/>
                <a:cs typeface="Arial Unicode MS" pitchFamily="34" charset="-128"/>
              </a:rPr>
              <a:t>रघुवंशमहाकाव्यपरिचयः</a:t>
            </a:r>
            <a:endParaRPr lang="en-US" sz="4400" b="1" dirty="0" smtClean="0">
              <a:solidFill>
                <a:srgbClr val="FF0000"/>
              </a:solidFill>
              <a:latin typeface="Arial Unicode MS" pitchFamily="34" charset="-128"/>
              <a:ea typeface="Arial Unicode MS" pitchFamily="34" charset="-128"/>
              <a:cs typeface="Arial Unicode MS" pitchFamily="34" charset="-128"/>
            </a:endParaRPr>
          </a:p>
        </p:txBody>
      </p:sp>
      <p:graphicFrame>
        <p:nvGraphicFramePr>
          <p:cNvPr id="8" name="Content Placeholder 7"/>
          <p:cNvGraphicFramePr>
            <a:graphicFrameLocks noGrp="1"/>
          </p:cNvGraphicFramePr>
          <p:nvPr>
            <p:ph sz="quarter" idx="1"/>
          </p:nvPr>
        </p:nvGraphicFramePr>
        <p:xfrm>
          <a:off x="457200" y="1600200"/>
          <a:ext cx="7467600" cy="4886960"/>
        </p:xfrm>
        <a:graphic>
          <a:graphicData uri="http://schemas.openxmlformats.org/drawingml/2006/table">
            <a:tbl>
              <a:tblPr firstRow="1" bandRow="1">
                <a:tableStyleId>{5C22544A-7EE6-4342-B048-85BDC9FD1C3A}</a:tableStyleId>
              </a:tblPr>
              <a:tblGrid>
                <a:gridCol w="609600"/>
                <a:gridCol w="3124200"/>
                <a:gridCol w="609600"/>
                <a:gridCol w="3124200"/>
              </a:tblGrid>
              <a:tr h="370840">
                <a:tc>
                  <a:txBody>
                    <a:bodyPr/>
                    <a:lstStyle/>
                    <a:p>
                      <a:r>
                        <a:rPr lang="sa-IN" dirty="0" smtClean="0"/>
                        <a:t>क्रमः</a:t>
                      </a:r>
                      <a:endParaRPr lang="en-US" dirty="0"/>
                    </a:p>
                  </a:txBody>
                  <a:tcPr/>
                </a:tc>
                <a:tc>
                  <a:txBody>
                    <a:bodyPr/>
                    <a:lstStyle/>
                    <a:p>
                      <a:r>
                        <a:rPr lang="sa-IN" dirty="0" smtClean="0"/>
                        <a:t>सर्गनाम</a:t>
                      </a:r>
                      <a:r>
                        <a:rPr lang="sa-IN" baseline="0" dirty="0" smtClean="0"/>
                        <a:t> श्लोकसङ्ख्या च</a:t>
                      </a:r>
                      <a:endParaRPr lang="en-US" dirty="0"/>
                    </a:p>
                  </a:txBody>
                  <a:tcPr/>
                </a:tc>
                <a:tc>
                  <a:txBody>
                    <a:bodyPr/>
                    <a:lstStyle/>
                    <a:p>
                      <a:r>
                        <a:rPr lang="sa-IN" dirty="0" smtClean="0"/>
                        <a:t>क्रमः</a:t>
                      </a:r>
                      <a:endParaRPr lang="en-US" dirty="0"/>
                    </a:p>
                  </a:txBody>
                  <a:tcPr/>
                </a:tc>
                <a:tc>
                  <a:txBody>
                    <a:bodyPr/>
                    <a:lstStyle/>
                    <a:p>
                      <a:r>
                        <a:rPr lang="sa-IN" dirty="0" smtClean="0"/>
                        <a:t>सर्गनाम</a:t>
                      </a:r>
                      <a:r>
                        <a:rPr lang="sa-IN" baseline="0" dirty="0" smtClean="0"/>
                        <a:t> श्लोकसङ्ख्या च</a:t>
                      </a:r>
                      <a:endParaRPr lang="en-US" dirty="0"/>
                    </a:p>
                  </a:txBody>
                  <a:tcPr/>
                </a:tc>
              </a:tr>
              <a:tr h="370840">
                <a:tc>
                  <a:txBody>
                    <a:bodyPr/>
                    <a:lstStyle/>
                    <a:p>
                      <a:r>
                        <a:rPr lang="sa-IN" dirty="0" smtClean="0"/>
                        <a:t>१</a:t>
                      </a:r>
                      <a:endParaRPr lang="en-US" dirty="0"/>
                    </a:p>
                  </a:txBody>
                  <a:tcPr/>
                </a:tc>
                <a:tc>
                  <a:txBody>
                    <a:bodyPr/>
                    <a:lstStyle/>
                    <a:p>
                      <a:r>
                        <a:rPr kumimoji="0" lang="sa-IN" sz="1800" kern="1200" dirty="0" smtClean="0">
                          <a:solidFill>
                            <a:schemeClr val="dk1"/>
                          </a:solidFill>
                          <a:latin typeface="+mn-lt"/>
                          <a:ea typeface="+mn-ea"/>
                          <a:cs typeface="+mn-cs"/>
                        </a:rPr>
                        <a:t>वसिष्ठाश्रमाभिगमनम् = ९५</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a:txBody>
                    <a:bodyPr/>
                    <a:lstStyle/>
                    <a:p>
                      <a:r>
                        <a:rPr lang="sa-IN" dirty="0" smtClean="0"/>
                        <a:t>२</a:t>
                      </a:r>
                      <a:endParaRPr lang="en-US" dirty="0"/>
                    </a:p>
                  </a:txBody>
                  <a:tcPr/>
                </a:tc>
                <a:tc>
                  <a:txBody>
                    <a:bodyPr/>
                    <a:lstStyle/>
                    <a:p>
                      <a:r>
                        <a:rPr kumimoji="0" lang="sa-IN" sz="1800" kern="1200" dirty="0" smtClean="0">
                          <a:solidFill>
                            <a:schemeClr val="dk1"/>
                          </a:solidFill>
                          <a:latin typeface="+mn-lt"/>
                          <a:ea typeface="+mn-ea"/>
                          <a:cs typeface="+mn-cs"/>
                        </a:rPr>
                        <a:t>नन्दिनीवरप्रदानम्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 ७५ श्लोकाः</a:t>
                      </a:r>
                      <a:endParaRPr lang="en-US" dirty="0"/>
                    </a:p>
                  </a:txBody>
                  <a:tcPr/>
                </a:tc>
              </a:tr>
              <a:tr h="370840">
                <a:tc>
                  <a:txBody>
                    <a:bodyPr/>
                    <a:lstStyle/>
                    <a:p>
                      <a:r>
                        <a:rPr lang="sa-IN" dirty="0" smtClean="0"/>
                        <a:t>३</a:t>
                      </a:r>
                      <a:endParaRPr lang="en-US" dirty="0"/>
                    </a:p>
                  </a:txBody>
                  <a:tcPr/>
                </a:tc>
                <a:tc>
                  <a:txBody>
                    <a:bodyPr/>
                    <a:lstStyle/>
                    <a:p>
                      <a:r>
                        <a:rPr kumimoji="0" lang="sa-IN" sz="1800" kern="1200" dirty="0" smtClean="0">
                          <a:solidFill>
                            <a:schemeClr val="dk1"/>
                          </a:solidFill>
                          <a:latin typeface="+mn-lt"/>
                          <a:ea typeface="+mn-ea"/>
                          <a:cs typeface="+mn-cs"/>
                        </a:rPr>
                        <a:t>रघुराज्याभिषेकः</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७० श्लोकाः</a:t>
                      </a:r>
                      <a:endParaRPr lang="en-US" dirty="0"/>
                    </a:p>
                  </a:txBody>
                  <a:tcPr/>
                </a:tc>
                <a:tc>
                  <a:txBody>
                    <a:bodyPr/>
                    <a:lstStyle/>
                    <a:p>
                      <a:r>
                        <a:rPr lang="sa-IN" dirty="0" smtClean="0"/>
                        <a:t>४</a:t>
                      </a:r>
                      <a:endParaRPr lang="en-US" dirty="0"/>
                    </a:p>
                  </a:txBody>
                  <a:tcPr/>
                </a:tc>
                <a:tc>
                  <a:txBody>
                    <a:bodyPr/>
                    <a:lstStyle/>
                    <a:p>
                      <a:r>
                        <a:rPr kumimoji="0" lang="sa-IN" sz="1800" kern="1200" dirty="0" smtClean="0">
                          <a:solidFill>
                            <a:schemeClr val="dk1"/>
                          </a:solidFill>
                          <a:latin typeface="+mn-lt"/>
                          <a:ea typeface="+mn-ea"/>
                          <a:cs typeface="+mn-cs"/>
                        </a:rPr>
                        <a:t>रघुदिग्विजयम्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८८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r>
                        <a:rPr lang="sa-IN" dirty="0" smtClean="0"/>
                        <a:t>५</a:t>
                      </a:r>
                      <a:endParaRPr lang="en-US" dirty="0"/>
                    </a:p>
                  </a:txBody>
                  <a:tcPr/>
                </a:tc>
                <a:tc>
                  <a:txBody>
                    <a:bodyPr/>
                    <a:lstStyle/>
                    <a:p>
                      <a:r>
                        <a:rPr kumimoji="0" lang="sa-IN" sz="1800" kern="1200" dirty="0" smtClean="0">
                          <a:solidFill>
                            <a:schemeClr val="dk1"/>
                          </a:solidFill>
                          <a:latin typeface="+mn-lt"/>
                          <a:ea typeface="+mn-ea"/>
                          <a:cs typeface="+mn-cs"/>
                        </a:rPr>
                        <a:t>अजस्वयंवराभिगमनम्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७६</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a:txBody>
                    <a:bodyPr/>
                    <a:lstStyle/>
                    <a:p>
                      <a:r>
                        <a:rPr lang="sa-IN" dirty="0" smtClean="0"/>
                        <a:t>६</a:t>
                      </a:r>
                      <a:endParaRPr lang="en-US" dirty="0"/>
                    </a:p>
                  </a:txBody>
                  <a:tcPr/>
                </a:tc>
                <a:tc>
                  <a:txBody>
                    <a:bodyPr/>
                    <a:lstStyle/>
                    <a:p>
                      <a:r>
                        <a:rPr kumimoji="0" lang="sa-IN" sz="1800" kern="1200" dirty="0" smtClean="0">
                          <a:solidFill>
                            <a:schemeClr val="dk1"/>
                          </a:solidFill>
                          <a:latin typeface="+mn-lt"/>
                          <a:ea typeface="+mn-ea"/>
                          <a:cs typeface="+mn-cs"/>
                        </a:rPr>
                        <a:t>स्वयंवरवर्णनम्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८६</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r>
                        <a:rPr lang="sa-IN" dirty="0" smtClean="0"/>
                        <a:t>७</a:t>
                      </a:r>
                      <a:endParaRPr lang="en-US" dirty="0"/>
                    </a:p>
                  </a:txBody>
                  <a:tcPr/>
                </a:tc>
                <a:tc>
                  <a:txBody>
                    <a:bodyPr/>
                    <a:lstStyle/>
                    <a:p>
                      <a:r>
                        <a:rPr kumimoji="0" lang="sa-IN" sz="1800" kern="1200" dirty="0" smtClean="0">
                          <a:solidFill>
                            <a:schemeClr val="dk1"/>
                          </a:solidFill>
                          <a:latin typeface="+mn-lt"/>
                          <a:ea typeface="+mn-ea"/>
                          <a:cs typeface="+mn-cs"/>
                        </a:rPr>
                        <a:t>अजपाणिग्रहणम्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७१</a:t>
                      </a:r>
                      <a:r>
                        <a:rPr kumimoji="0" lang="sa-IN" sz="1800" kern="1200" baseline="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a:txBody>
                    <a:bodyPr/>
                    <a:lstStyle/>
                    <a:p>
                      <a:r>
                        <a:rPr lang="sa-IN" dirty="0" smtClean="0"/>
                        <a:t>८</a:t>
                      </a:r>
                      <a:endParaRPr lang="en-US" dirty="0"/>
                    </a:p>
                  </a:txBody>
                  <a:tcPr/>
                </a:tc>
                <a:tc>
                  <a:txBody>
                    <a:bodyPr/>
                    <a:lstStyle/>
                    <a:p>
                      <a:r>
                        <a:rPr kumimoji="0" lang="sa-IN" sz="1800" kern="1200" dirty="0" smtClean="0">
                          <a:solidFill>
                            <a:schemeClr val="dk1"/>
                          </a:solidFill>
                          <a:latin typeface="+mn-lt"/>
                          <a:ea typeface="+mn-ea"/>
                          <a:cs typeface="+mn-cs"/>
                        </a:rPr>
                        <a:t>अजविलापः</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९५</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r>
                        <a:rPr lang="sa-IN" dirty="0" smtClean="0"/>
                        <a:t>९</a:t>
                      </a:r>
                      <a:endParaRPr lang="en-US" dirty="0"/>
                    </a:p>
                  </a:txBody>
                  <a:tcPr/>
                </a:tc>
                <a:tc>
                  <a:txBody>
                    <a:bodyPr/>
                    <a:lstStyle/>
                    <a:p>
                      <a:r>
                        <a:rPr kumimoji="0" lang="sa-IN" sz="1800" kern="1200" dirty="0" smtClean="0">
                          <a:solidFill>
                            <a:schemeClr val="dk1"/>
                          </a:solidFill>
                          <a:latin typeface="+mn-lt"/>
                          <a:ea typeface="+mn-ea"/>
                          <a:cs typeface="+mn-cs"/>
                        </a:rPr>
                        <a:t>मृगयावर्णनम्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८२ श्लोकाः</a:t>
                      </a:r>
                      <a:endParaRPr lang="en-US" dirty="0"/>
                    </a:p>
                  </a:txBody>
                  <a:tcPr/>
                </a:tc>
                <a:tc>
                  <a:txBody>
                    <a:bodyPr/>
                    <a:lstStyle/>
                    <a:p>
                      <a:r>
                        <a:rPr lang="sa-IN" dirty="0" smtClean="0"/>
                        <a:t>१०</a:t>
                      </a:r>
                      <a:endParaRPr lang="en-US" dirty="0"/>
                    </a:p>
                  </a:txBody>
                  <a:tcPr/>
                </a:tc>
                <a:tc>
                  <a:txBody>
                    <a:bodyPr/>
                    <a:lstStyle/>
                    <a:p>
                      <a:r>
                        <a:rPr kumimoji="0" lang="sa-IN" sz="1800" kern="1200" dirty="0" smtClean="0">
                          <a:solidFill>
                            <a:schemeClr val="dk1"/>
                          </a:solidFill>
                          <a:latin typeface="+mn-lt"/>
                          <a:ea typeface="+mn-ea"/>
                          <a:cs typeface="+mn-cs"/>
                        </a:rPr>
                        <a:t>रामावतारः</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८७</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r>
                        <a:rPr lang="sa-IN" dirty="0" smtClean="0"/>
                        <a:t>११</a:t>
                      </a:r>
                      <a:endParaRPr lang="en-US" dirty="0"/>
                    </a:p>
                  </a:txBody>
                  <a:tcPr/>
                </a:tc>
                <a:tc>
                  <a:txBody>
                    <a:bodyPr/>
                    <a:lstStyle/>
                    <a:p>
                      <a:r>
                        <a:rPr kumimoji="0" lang="sa-IN" sz="1800" kern="1200" dirty="0" smtClean="0">
                          <a:solidFill>
                            <a:schemeClr val="dk1"/>
                          </a:solidFill>
                          <a:latin typeface="+mn-lt"/>
                          <a:ea typeface="+mn-ea"/>
                          <a:cs typeface="+mn-cs"/>
                        </a:rPr>
                        <a:t>सीताविवाहवर्णनम्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९३</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a:txBody>
                    <a:bodyPr/>
                    <a:lstStyle/>
                    <a:p>
                      <a:r>
                        <a:rPr lang="sa-IN" dirty="0" smtClean="0"/>
                        <a:t>१२</a:t>
                      </a:r>
                      <a:endParaRPr lang="en-US" dirty="0"/>
                    </a:p>
                  </a:txBody>
                  <a:tcPr/>
                </a:tc>
                <a:tc>
                  <a:txBody>
                    <a:bodyPr/>
                    <a:lstStyle/>
                    <a:p>
                      <a:r>
                        <a:rPr kumimoji="0" lang="sa-IN" sz="1800" kern="1200" dirty="0" smtClean="0">
                          <a:solidFill>
                            <a:schemeClr val="dk1"/>
                          </a:solidFill>
                          <a:latin typeface="+mn-lt"/>
                          <a:ea typeface="+mn-ea"/>
                          <a:cs typeface="+mn-cs"/>
                        </a:rPr>
                        <a:t>रावणवधः</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१०४</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r>
                        <a:rPr lang="sa-IN" dirty="0" smtClean="0"/>
                        <a:t>१३</a:t>
                      </a:r>
                      <a:endParaRPr lang="en-US" dirty="0"/>
                    </a:p>
                  </a:txBody>
                  <a:tcPr/>
                </a:tc>
                <a:tc>
                  <a:txBody>
                    <a:bodyPr/>
                    <a:lstStyle/>
                    <a:p>
                      <a:r>
                        <a:rPr kumimoji="0" lang="sa-IN" sz="1800" kern="1200" dirty="0" smtClean="0">
                          <a:solidFill>
                            <a:schemeClr val="dk1"/>
                          </a:solidFill>
                          <a:latin typeface="+mn-lt"/>
                          <a:ea typeface="+mn-ea"/>
                          <a:cs typeface="+mn-cs"/>
                        </a:rPr>
                        <a:t>दण्डकापरित्यागः</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७९</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a:txBody>
                    <a:bodyPr/>
                    <a:lstStyle/>
                    <a:p>
                      <a:r>
                        <a:rPr lang="sa-IN" dirty="0" smtClean="0"/>
                        <a:t>१४</a:t>
                      </a:r>
                      <a:endParaRPr lang="en-US" dirty="0"/>
                    </a:p>
                  </a:txBody>
                  <a:tcPr/>
                </a:tc>
                <a:tc>
                  <a:txBody>
                    <a:bodyPr/>
                    <a:lstStyle/>
                    <a:p>
                      <a:r>
                        <a:rPr kumimoji="0" lang="sa-IN" sz="1800" kern="1200" dirty="0" smtClean="0">
                          <a:solidFill>
                            <a:schemeClr val="dk1"/>
                          </a:solidFill>
                          <a:latin typeface="+mn-lt"/>
                          <a:ea typeface="+mn-ea"/>
                          <a:cs typeface="+mn-cs"/>
                        </a:rPr>
                        <a:t>सीतापरित्यागः</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८७</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r>
                        <a:rPr lang="sa-IN" dirty="0" smtClean="0"/>
                        <a:t>१५</a:t>
                      </a:r>
                      <a:endParaRPr lang="en-US" dirty="0"/>
                    </a:p>
                  </a:txBody>
                  <a:tcPr/>
                </a:tc>
                <a:tc>
                  <a:txBody>
                    <a:bodyPr/>
                    <a:lstStyle/>
                    <a:p>
                      <a:r>
                        <a:rPr kumimoji="0" lang="sa-IN" sz="1800" kern="1200" dirty="0" smtClean="0">
                          <a:solidFill>
                            <a:schemeClr val="dk1"/>
                          </a:solidFill>
                          <a:latin typeface="+mn-lt"/>
                          <a:ea typeface="+mn-ea"/>
                          <a:cs typeface="+mn-cs"/>
                        </a:rPr>
                        <a:t>श्रीरामस्वर्गारोहणम्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१०३</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a:txBody>
                    <a:bodyPr/>
                    <a:lstStyle/>
                    <a:p>
                      <a:r>
                        <a:rPr lang="sa-IN" dirty="0" smtClean="0"/>
                        <a:t>१६</a:t>
                      </a:r>
                      <a:endParaRPr lang="en-US" dirty="0"/>
                    </a:p>
                  </a:txBody>
                  <a:tcPr/>
                </a:tc>
                <a:tc>
                  <a:txBody>
                    <a:bodyPr/>
                    <a:lstStyle/>
                    <a:p>
                      <a:r>
                        <a:rPr kumimoji="0" lang="sa-IN" sz="1800" kern="1200" dirty="0" smtClean="0">
                          <a:solidFill>
                            <a:schemeClr val="dk1"/>
                          </a:solidFill>
                          <a:latin typeface="+mn-lt"/>
                          <a:ea typeface="+mn-ea"/>
                          <a:cs typeface="+mn-cs"/>
                        </a:rPr>
                        <a:t>कुमुद्वतीपरिणयः</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८८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r>
                        <a:rPr lang="sa-IN" dirty="0" smtClean="0"/>
                        <a:t>१७</a:t>
                      </a:r>
                      <a:endParaRPr lang="en-US" dirty="0"/>
                    </a:p>
                  </a:txBody>
                  <a:tcPr/>
                </a:tc>
                <a:tc>
                  <a:txBody>
                    <a:bodyPr/>
                    <a:lstStyle/>
                    <a:p>
                      <a:r>
                        <a:rPr kumimoji="0" lang="sa-IN" sz="1800" kern="1200" dirty="0" smtClean="0">
                          <a:solidFill>
                            <a:schemeClr val="dk1"/>
                          </a:solidFill>
                          <a:latin typeface="+mn-lt"/>
                          <a:ea typeface="+mn-ea"/>
                          <a:cs typeface="+mn-cs"/>
                        </a:rPr>
                        <a:t>अतिथिव्रणनम्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८१</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a:txBody>
                    <a:bodyPr/>
                    <a:lstStyle/>
                    <a:p>
                      <a:r>
                        <a:rPr lang="sa-IN" dirty="0" smtClean="0"/>
                        <a:t>१८</a:t>
                      </a:r>
                      <a:endParaRPr lang="en-US" dirty="0"/>
                    </a:p>
                  </a:txBody>
                  <a:tcPr/>
                </a:tc>
                <a:tc>
                  <a:txBody>
                    <a:bodyPr/>
                    <a:lstStyle/>
                    <a:p>
                      <a:r>
                        <a:rPr kumimoji="0" lang="sa-IN" sz="1800" kern="1200" dirty="0" smtClean="0">
                          <a:solidFill>
                            <a:schemeClr val="dk1"/>
                          </a:solidFill>
                          <a:latin typeface="+mn-lt"/>
                          <a:ea typeface="+mn-ea"/>
                          <a:cs typeface="+mn-cs"/>
                        </a:rPr>
                        <a:t>वंशानुक्रमः</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५३</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r>
              <a:tr h="370840">
                <a:tc>
                  <a:txBody>
                    <a:bodyPr/>
                    <a:lstStyle/>
                    <a:p>
                      <a:pPr algn="l"/>
                      <a:r>
                        <a:rPr lang="sa-IN" dirty="0" smtClean="0"/>
                        <a:t>१९</a:t>
                      </a:r>
                      <a:endParaRPr lang="en-US" dirty="0"/>
                    </a:p>
                  </a:txBody>
                  <a:tcPr/>
                </a:tc>
                <a:tc gridSpan="3">
                  <a:txBody>
                    <a:bodyPr/>
                    <a:lstStyle/>
                    <a:p>
                      <a:pPr algn="l"/>
                      <a:r>
                        <a:rPr kumimoji="0" lang="sa-IN" sz="1800" kern="1200" dirty="0" smtClean="0">
                          <a:solidFill>
                            <a:schemeClr val="dk1"/>
                          </a:solidFill>
                          <a:latin typeface="+mn-lt"/>
                          <a:ea typeface="+mn-ea"/>
                          <a:cs typeface="+mn-cs"/>
                        </a:rPr>
                        <a:t>अग्निवर्णशृङ्गारः</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५७</a:t>
                      </a:r>
                      <a:r>
                        <a:rPr kumimoji="0" lang="en-US" sz="1800" kern="1200" dirty="0" smtClean="0">
                          <a:solidFill>
                            <a:schemeClr val="dk1"/>
                          </a:solidFill>
                          <a:latin typeface="+mn-lt"/>
                          <a:ea typeface="+mn-ea"/>
                          <a:cs typeface="+mn-cs"/>
                        </a:rPr>
                        <a:t> </a:t>
                      </a:r>
                      <a:r>
                        <a:rPr kumimoji="0" lang="sa-IN" sz="1800" kern="1200" dirty="0" smtClean="0">
                          <a:solidFill>
                            <a:schemeClr val="dk1"/>
                          </a:solidFill>
                          <a:latin typeface="+mn-lt"/>
                          <a:ea typeface="+mn-ea"/>
                          <a:cs typeface="+mn-cs"/>
                        </a:rPr>
                        <a:t>श्लोकाः</a:t>
                      </a:r>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543800" cy="806450"/>
          </a:xfrm>
        </p:spPr>
        <p:txBody>
          <a:bodyPr/>
          <a:lstStyle/>
          <a:p>
            <a:pPr algn="ctr"/>
            <a:r>
              <a:rPr lang="sa-IN" sz="4400" dirty="0" smtClean="0">
                <a:solidFill>
                  <a:schemeClr val="accent3">
                    <a:lumMod val="75000"/>
                  </a:schemeClr>
                </a:solidFill>
                <a:latin typeface="Arial Unicode MS" pitchFamily="34" charset="-128"/>
                <a:ea typeface="Arial Unicode MS" pitchFamily="34" charset="-128"/>
                <a:cs typeface="Arial Unicode MS" pitchFamily="34" charset="-128"/>
              </a:rPr>
              <a:t>रघुवंशम्- कथं पठेम</a:t>
            </a:r>
            <a:endParaRPr lang="en-US" dirty="0">
              <a:solidFill>
                <a:schemeClr val="accent3">
                  <a:lumMod val="75000"/>
                </a:schemeClr>
              </a:solidFill>
              <a:latin typeface="Arial Unicode MS" pitchFamily="34" charset="-128"/>
              <a:ea typeface="Arial Unicode MS" pitchFamily="34" charset="-128"/>
              <a:cs typeface="Arial Unicode MS" pitchFamily="34" charset="-128"/>
            </a:endParaRPr>
          </a:p>
        </p:txBody>
      </p:sp>
      <p:sp>
        <p:nvSpPr>
          <p:cNvPr id="6" name="Content Placeholder 5"/>
          <p:cNvSpPr>
            <a:spLocks noGrp="1"/>
          </p:cNvSpPr>
          <p:nvPr>
            <p:ph sz="quarter" idx="2"/>
          </p:nvPr>
        </p:nvSpPr>
        <p:spPr>
          <a:xfrm>
            <a:off x="457200" y="1935480"/>
            <a:ext cx="3657600" cy="4312920"/>
          </a:xfrm>
        </p:spPr>
        <p:txBody>
          <a:bodyPr>
            <a:normAutofit/>
          </a:bodyPr>
          <a:lstStyle/>
          <a:p>
            <a:pPr>
              <a:lnSpc>
                <a:spcPct val="150000"/>
              </a:lnSpc>
            </a:pPr>
            <a:r>
              <a:rPr lang="sa-IN" sz="2800" b="1" dirty="0" smtClean="0">
                <a:latin typeface="Arial Unicode MS" pitchFamily="34" charset="-128"/>
                <a:ea typeface="Arial Unicode MS" pitchFamily="34" charset="-128"/>
                <a:cs typeface="Arial Unicode MS" pitchFamily="34" charset="-128"/>
              </a:rPr>
              <a:t>श्लोकः</a:t>
            </a:r>
          </a:p>
          <a:p>
            <a:pPr>
              <a:lnSpc>
                <a:spcPct val="150000"/>
              </a:lnSpc>
            </a:pPr>
            <a:r>
              <a:rPr lang="sa-IN" sz="2800" b="1" dirty="0" smtClean="0">
                <a:latin typeface="Arial Unicode MS" pitchFamily="34" charset="-128"/>
                <a:ea typeface="Arial Unicode MS" pitchFamily="34" charset="-128"/>
                <a:cs typeface="Arial Unicode MS" pitchFamily="34" charset="-128"/>
              </a:rPr>
              <a:t>पदच्छेदः</a:t>
            </a:r>
          </a:p>
          <a:p>
            <a:pPr>
              <a:lnSpc>
                <a:spcPct val="150000"/>
              </a:lnSpc>
            </a:pPr>
            <a:r>
              <a:rPr lang="sa-IN" sz="2800" b="1" dirty="0" smtClean="0">
                <a:latin typeface="Arial Unicode MS" pitchFamily="34" charset="-128"/>
                <a:ea typeface="Arial Unicode MS" pitchFamily="34" charset="-128"/>
                <a:cs typeface="Arial Unicode MS" pitchFamily="34" charset="-128"/>
              </a:rPr>
              <a:t>पदपरिचयः</a:t>
            </a:r>
          </a:p>
          <a:p>
            <a:pPr>
              <a:lnSpc>
                <a:spcPct val="150000"/>
              </a:lnSpc>
            </a:pPr>
            <a:r>
              <a:rPr lang="sa-IN" sz="2800" b="1" dirty="0" smtClean="0">
                <a:latin typeface="Arial Unicode MS" pitchFamily="34" charset="-128"/>
                <a:ea typeface="Arial Unicode MS" pitchFamily="34" charset="-128"/>
                <a:cs typeface="Arial Unicode MS" pitchFamily="34" charset="-128"/>
              </a:rPr>
              <a:t>आकाङ्क्षा</a:t>
            </a:r>
          </a:p>
          <a:p>
            <a:pPr>
              <a:lnSpc>
                <a:spcPct val="150000"/>
              </a:lnSpc>
            </a:pPr>
            <a:r>
              <a:rPr lang="sa-IN" sz="2800" b="1" dirty="0" smtClean="0">
                <a:latin typeface="Arial Unicode MS" pitchFamily="34" charset="-128"/>
                <a:ea typeface="Arial Unicode MS" pitchFamily="34" charset="-128"/>
                <a:cs typeface="Arial Unicode MS" pitchFamily="34" charset="-128"/>
              </a:rPr>
              <a:t>अन्वयः</a:t>
            </a:r>
          </a:p>
          <a:p>
            <a:pPr>
              <a:lnSpc>
                <a:spcPct val="150000"/>
              </a:lnSpc>
            </a:pPr>
            <a:r>
              <a:rPr lang="sa-IN" sz="2800" b="1" dirty="0" smtClean="0">
                <a:latin typeface="Arial Unicode MS" pitchFamily="34" charset="-128"/>
                <a:ea typeface="Arial Unicode MS" pitchFamily="34" charset="-128"/>
                <a:cs typeface="Arial Unicode MS" pitchFamily="34" charset="-128"/>
              </a:rPr>
              <a:t>पदार्थः</a:t>
            </a:r>
            <a:endParaRPr lang="en-US" sz="2800" b="1" dirty="0">
              <a:latin typeface="Arial Unicode MS" pitchFamily="34" charset="-128"/>
              <a:ea typeface="Arial Unicode MS" pitchFamily="34" charset="-128"/>
              <a:cs typeface="Arial Unicode MS" pitchFamily="34" charset="-128"/>
            </a:endParaRPr>
          </a:p>
        </p:txBody>
      </p:sp>
      <p:sp>
        <p:nvSpPr>
          <p:cNvPr id="8" name="Content Placeholder 7"/>
          <p:cNvSpPr>
            <a:spLocks noGrp="1"/>
          </p:cNvSpPr>
          <p:nvPr>
            <p:ph sz="quarter" idx="4"/>
          </p:nvPr>
        </p:nvSpPr>
        <p:spPr>
          <a:xfrm>
            <a:off x="4371975" y="1935480"/>
            <a:ext cx="3657600" cy="4312920"/>
          </a:xfrm>
        </p:spPr>
        <p:txBody>
          <a:bodyPr/>
          <a:lstStyle/>
          <a:p>
            <a:r>
              <a:rPr lang="sa-IN" sz="2800" b="1" dirty="0" smtClean="0">
                <a:latin typeface="Arial Unicode MS" pitchFamily="34" charset="-128"/>
                <a:ea typeface="Arial Unicode MS" pitchFamily="34" charset="-128"/>
                <a:cs typeface="Arial Unicode MS" pitchFamily="34" charset="-128"/>
              </a:rPr>
              <a:t>भावार्थः</a:t>
            </a:r>
            <a:endParaRPr lang="sa-IN" b="1" dirty="0" smtClean="0">
              <a:latin typeface="Arial Unicode MS" pitchFamily="34" charset="-128"/>
              <a:ea typeface="Arial Unicode MS" pitchFamily="34" charset="-128"/>
              <a:cs typeface="Arial Unicode MS" pitchFamily="34" charset="-128"/>
            </a:endParaRPr>
          </a:p>
          <a:p>
            <a:pPr lvl="1"/>
            <a:r>
              <a:rPr lang="sa-IN" b="1" dirty="0" smtClean="0">
                <a:latin typeface="Arial Unicode MS" pitchFamily="34" charset="-128"/>
                <a:ea typeface="Arial Unicode MS" pitchFamily="34" charset="-128"/>
                <a:cs typeface="Arial Unicode MS" pitchFamily="34" charset="-128"/>
              </a:rPr>
              <a:t>संस्कृत</a:t>
            </a:r>
          </a:p>
          <a:p>
            <a:pPr lvl="1"/>
            <a:r>
              <a:rPr lang="sa-IN" b="1" dirty="0" smtClean="0">
                <a:latin typeface="Arial Unicode MS" pitchFamily="34" charset="-128"/>
                <a:ea typeface="Arial Unicode MS" pitchFamily="34" charset="-128"/>
                <a:cs typeface="Arial Unicode MS" pitchFamily="34" charset="-128"/>
              </a:rPr>
              <a:t>हिन्दी</a:t>
            </a:r>
          </a:p>
          <a:p>
            <a:pPr lvl="1"/>
            <a:r>
              <a:rPr lang="sa-IN" b="1" dirty="0" smtClean="0">
                <a:latin typeface="Arial Unicode MS" pitchFamily="34" charset="-128"/>
                <a:ea typeface="Arial Unicode MS" pitchFamily="34" charset="-128"/>
                <a:cs typeface="Arial Unicode MS" pitchFamily="34" charset="-128"/>
              </a:rPr>
              <a:t>गुजराती</a:t>
            </a:r>
          </a:p>
          <a:p>
            <a:r>
              <a:rPr lang="sa-IN" sz="2800" b="1" dirty="0" smtClean="0">
                <a:latin typeface="Arial Unicode MS" pitchFamily="34" charset="-128"/>
                <a:ea typeface="Arial Unicode MS" pitchFamily="34" charset="-128"/>
                <a:cs typeface="Arial Unicode MS" pitchFamily="34" charset="-128"/>
              </a:rPr>
              <a:t>निदर्शनम्</a:t>
            </a:r>
            <a:endParaRPr lang="sa-IN" b="1" dirty="0" smtClean="0">
              <a:latin typeface="Arial Unicode MS" pitchFamily="34" charset="-128"/>
              <a:ea typeface="Arial Unicode MS" pitchFamily="34" charset="-128"/>
              <a:cs typeface="Arial Unicode MS" pitchFamily="34" charset="-128"/>
            </a:endParaRPr>
          </a:p>
          <a:p>
            <a:pPr lvl="1"/>
            <a:r>
              <a:rPr lang="sa-IN" b="1" dirty="0" smtClean="0">
                <a:latin typeface="Arial Unicode MS" pitchFamily="34" charset="-128"/>
                <a:ea typeface="Arial Unicode MS" pitchFamily="34" charset="-128"/>
                <a:cs typeface="Arial Unicode MS" pitchFamily="34" charset="-128"/>
              </a:rPr>
              <a:t>समासः</a:t>
            </a:r>
          </a:p>
          <a:p>
            <a:pPr lvl="1"/>
            <a:r>
              <a:rPr lang="sa-IN" b="1" dirty="0" smtClean="0">
                <a:latin typeface="Arial Unicode MS" pitchFamily="34" charset="-128"/>
                <a:ea typeface="Arial Unicode MS" pitchFamily="34" charset="-128"/>
                <a:cs typeface="Arial Unicode MS" pitchFamily="34" charset="-128"/>
              </a:rPr>
              <a:t>सन्धिः</a:t>
            </a:r>
          </a:p>
          <a:p>
            <a:pPr lvl="1"/>
            <a:r>
              <a:rPr lang="sa-IN" b="1" dirty="0" smtClean="0">
                <a:latin typeface="Arial Unicode MS" pitchFamily="34" charset="-128"/>
                <a:ea typeface="Arial Unicode MS" pitchFamily="34" charset="-128"/>
                <a:cs typeface="Arial Unicode MS" pitchFamily="34" charset="-128"/>
              </a:rPr>
              <a:t>कृदन्तः</a:t>
            </a:r>
          </a:p>
          <a:p>
            <a:pPr lvl="1"/>
            <a:r>
              <a:rPr lang="sa-IN" b="1" dirty="0" smtClean="0">
                <a:latin typeface="Arial Unicode MS" pitchFamily="34" charset="-128"/>
                <a:ea typeface="Arial Unicode MS" pitchFamily="34" charset="-128"/>
                <a:cs typeface="Arial Unicode MS" pitchFamily="34" charset="-128"/>
              </a:rPr>
              <a:t>अलङ्कारः</a:t>
            </a:r>
          </a:p>
          <a:p>
            <a:r>
              <a:rPr lang="sa-IN" sz="2800" b="1" dirty="0" smtClean="0">
                <a:latin typeface="Arial Unicode MS" pitchFamily="34" charset="-128"/>
                <a:ea typeface="Arial Unicode MS" pitchFamily="34" charset="-128"/>
                <a:cs typeface="Arial Unicode MS" pitchFamily="34" charset="-128"/>
              </a:rPr>
              <a:t>सञ्जीवनी टीका</a:t>
            </a:r>
            <a:endParaRPr lang="en-US" b="1" dirty="0">
              <a:latin typeface="Arial Unicode MS" pitchFamily="34" charset="-128"/>
              <a:ea typeface="Arial Unicode MS" pitchFamily="34" charset="-128"/>
              <a:cs typeface="Arial Unicode MS" pitchFamily="34" charset="-128"/>
            </a:endParaRPr>
          </a:p>
        </p:txBody>
      </p:sp>
      <p:sp>
        <p:nvSpPr>
          <p:cNvPr id="5" name="Text Placeholder 4"/>
          <p:cNvSpPr>
            <a:spLocks noGrp="1"/>
          </p:cNvSpPr>
          <p:nvPr>
            <p:ph type="body" sz="quarter" idx="1"/>
          </p:nvPr>
        </p:nvSpPr>
        <p:spPr>
          <a:xfrm>
            <a:off x="457200" y="1143000"/>
            <a:ext cx="3657600" cy="658368"/>
          </a:xfrm>
        </p:spPr>
        <p:txBody>
          <a:bodyPr/>
          <a:lstStyle/>
          <a:p>
            <a:pPr algn="ctr"/>
            <a:r>
              <a:rPr lang="sa-IN" sz="2800" dirty="0" smtClean="0">
                <a:latin typeface="Aparajita" pitchFamily="18" charset="0"/>
                <a:cs typeface="Aparajita" pitchFamily="18" charset="0"/>
              </a:rPr>
              <a:t>पाठ्यांशाः</a:t>
            </a:r>
            <a:endParaRPr lang="en-US" sz="2800" dirty="0">
              <a:latin typeface="Aparajita" pitchFamily="18" charset="0"/>
              <a:cs typeface="Aparajita" pitchFamily="18" charset="0"/>
            </a:endParaRPr>
          </a:p>
        </p:txBody>
      </p:sp>
      <p:sp>
        <p:nvSpPr>
          <p:cNvPr id="7" name="Text Placeholder 6"/>
          <p:cNvSpPr>
            <a:spLocks noGrp="1"/>
          </p:cNvSpPr>
          <p:nvPr>
            <p:ph type="body" sz="quarter" idx="3"/>
          </p:nvPr>
        </p:nvSpPr>
        <p:spPr>
          <a:xfrm>
            <a:off x="4343400" y="1143000"/>
            <a:ext cx="3657600" cy="658368"/>
          </a:xfrm>
        </p:spPr>
        <p:txBody>
          <a:bodyPr/>
          <a:lstStyle/>
          <a:p>
            <a:pPr algn="ctr"/>
            <a:r>
              <a:rPr lang="sa-IN" sz="2800" dirty="0" smtClean="0">
                <a:latin typeface="Aparajita" pitchFamily="18" charset="0"/>
                <a:cs typeface="Aparajita" pitchFamily="18" charset="0"/>
              </a:rPr>
              <a:t>पाठ्यांशाः</a:t>
            </a:r>
            <a:endParaRPr lang="en-US" sz="2800" dirty="0" smtClean="0">
              <a:latin typeface="Aparajita" pitchFamily="18" charset="0"/>
              <a:cs typeface="Aparajit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7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982438"/>
            <a:ext cx="6172200" cy="675162"/>
          </a:xfrm>
        </p:spPr>
        <p:txBody>
          <a:bodyPr>
            <a:normAutofit/>
          </a:bodyPr>
          <a:lstStyle/>
          <a:p>
            <a:pPr algn="ctr"/>
            <a:r>
              <a:rPr lang="sa-IN" sz="3600" dirty="0" smtClean="0">
                <a:solidFill>
                  <a:schemeClr val="accent2">
                    <a:lumMod val="75000"/>
                  </a:schemeClr>
                </a:solidFill>
                <a:latin typeface="Arial Unicode MS" pitchFamily="34" charset="-128"/>
                <a:ea typeface="Arial Unicode MS" pitchFamily="34" charset="-128"/>
                <a:cs typeface="Arial Unicode MS" pitchFamily="34" charset="-128"/>
              </a:rPr>
              <a:t>अथ प्रथमः श्लोकः</a:t>
            </a:r>
            <a:endParaRPr lang="en-US" sz="3600" dirty="0">
              <a:solidFill>
                <a:schemeClr val="accent2">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1600200"/>
            <a:ext cx="7467600" cy="3200400"/>
          </a:xfrm>
        </p:spPr>
        <p:txBody>
          <a:bodyPr>
            <a:normAutofit/>
          </a:bodyPr>
          <a:lstStyle/>
          <a:p>
            <a:pPr>
              <a:buNone/>
            </a:pPr>
            <a:r>
              <a:rPr lang="sa-IN" sz="4400" b="1" dirty="0" smtClean="0">
                <a:solidFill>
                  <a:srgbClr val="C00000"/>
                </a:solidFill>
                <a:latin typeface="Arial Unicode MS" pitchFamily="34" charset="-128"/>
                <a:ea typeface="Arial Unicode MS" pitchFamily="34" charset="-128"/>
                <a:cs typeface="Arial Unicode MS" pitchFamily="34" charset="-128"/>
              </a:rPr>
              <a:t>अथ प्रजानामधिपः प्रभाते</a:t>
            </a:r>
            <a:br>
              <a:rPr lang="sa-IN" sz="4400" b="1" dirty="0" smtClean="0">
                <a:solidFill>
                  <a:srgbClr val="C00000"/>
                </a:solidFill>
                <a:latin typeface="Arial Unicode MS" pitchFamily="34" charset="-128"/>
                <a:ea typeface="Arial Unicode MS" pitchFamily="34" charset="-128"/>
                <a:cs typeface="Arial Unicode MS" pitchFamily="34" charset="-128"/>
              </a:rPr>
            </a:br>
            <a:r>
              <a:rPr lang="sa-IN" sz="4400" b="1" dirty="0" smtClean="0">
                <a:solidFill>
                  <a:srgbClr val="C00000"/>
                </a:solidFill>
                <a:latin typeface="Arial Unicode MS" pitchFamily="34" charset="-128"/>
                <a:ea typeface="Arial Unicode MS" pitchFamily="34" charset="-128"/>
                <a:cs typeface="Arial Unicode MS" pitchFamily="34" charset="-128"/>
              </a:rPr>
              <a:t>	जायाप्रतिग्राहितगन्धमाल्याम् ।</a:t>
            </a:r>
          </a:p>
          <a:p>
            <a:pPr>
              <a:buNone/>
            </a:pPr>
            <a:r>
              <a:rPr lang="sa-IN" sz="4400" b="1" dirty="0" smtClean="0">
                <a:solidFill>
                  <a:srgbClr val="C00000"/>
                </a:solidFill>
                <a:latin typeface="Arial Unicode MS" pitchFamily="34" charset="-128"/>
                <a:ea typeface="Arial Unicode MS" pitchFamily="34" charset="-128"/>
                <a:cs typeface="Arial Unicode MS" pitchFamily="34" charset="-128"/>
              </a:rPr>
              <a:t>वनाय पीतप्रतिबद्धवत्सां</a:t>
            </a:r>
            <a:br>
              <a:rPr lang="sa-IN" sz="4400" b="1" dirty="0" smtClean="0">
                <a:solidFill>
                  <a:srgbClr val="C00000"/>
                </a:solidFill>
                <a:latin typeface="Arial Unicode MS" pitchFamily="34" charset="-128"/>
                <a:ea typeface="Arial Unicode MS" pitchFamily="34" charset="-128"/>
                <a:cs typeface="Arial Unicode MS" pitchFamily="34" charset="-128"/>
              </a:rPr>
            </a:br>
            <a:r>
              <a:rPr lang="sa-IN" sz="4400" b="1" dirty="0" smtClean="0">
                <a:solidFill>
                  <a:srgbClr val="C00000"/>
                </a:solidFill>
                <a:latin typeface="Arial Unicode MS" pitchFamily="34" charset="-128"/>
                <a:ea typeface="Arial Unicode MS" pitchFamily="34" charset="-128"/>
                <a:cs typeface="Arial Unicode MS" pitchFamily="34" charset="-128"/>
              </a:rPr>
              <a:t>	यशोधनो धेनुमृषेर्मुमोच ॥१॥</a:t>
            </a:r>
            <a:endParaRPr lang="en-US" sz="4400" dirty="0">
              <a:solidFill>
                <a:srgbClr val="C0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0" y="304800"/>
            <a:ext cx="1981200" cy="914400"/>
          </a:xfrm>
        </p:spPr>
        <p:txBody>
          <a:bodyPr/>
          <a:lstStyle/>
          <a:p>
            <a:r>
              <a:rPr lang="sa-IN" sz="4800" b="1" dirty="0" smtClean="0">
                <a:latin typeface="Aparajita" pitchFamily="18" charset="0"/>
                <a:cs typeface="Aparajita" pitchFamily="18" charset="0"/>
              </a:rPr>
              <a:t>पदच्छेदः</a:t>
            </a:r>
            <a:endParaRPr lang="en-US" b="1" dirty="0">
              <a:latin typeface="Aparajita" pitchFamily="18" charset="0"/>
              <a:cs typeface="Aparajita" pitchFamily="18" charset="0"/>
            </a:endParaRPr>
          </a:p>
        </p:txBody>
      </p:sp>
      <p:sp>
        <p:nvSpPr>
          <p:cNvPr id="3" name="Content Placeholder 2"/>
          <p:cNvSpPr>
            <a:spLocks noGrp="1"/>
          </p:cNvSpPr>
          <p:nvPr>
            <p:ph sz="quarter" idx="1"/>
          </p:nvPr>
        </p:nvSpPr>
        <p:spPr>
          <a:xfrm>
            <a:off x="1066800" y="2209800"/>
            <a:ext cx="6553200" cy="3352800"/>
          </a:xfrm>
        </p:spPr>
        <p:txBody>
          <a:bodyPr>
            <a:noAutofit/>
          </a:bodyPr>
          <a:lstStyle/>
          <a:p>
            <a:r>
              <a:rPr lang="sa-IN" sz="3600" dirty="0" smtClean="0">
                <a:solidFill>
                  <a:srgbClr val="7030A0"/>
                </a:solidFill>
                <a:latin typeface="Arial Unicode MS" pitchFamily="34" charset="-128"/>
                <a:ea typeface="Arial Unicode MS" pitchFamily="34" charset="-128"/>
                <a:cs typeface="Arial Unicode MS" pitchFamily="34" charset="-128"/>
              </a:rPr>
              <a:t>अथ प्रजानाम् अधिपः प्रभाते,</a:t>
            </a:r>
            <a:br>
              <a:rPr lang="sa-IN" sz="3600" dirty="0" smtClean="0">
                <a:solidFill>
                  <a:srgbClr val="7030A0"/>
                </a:solidFill>
                <a:latin typeface="Arial Unicode MS" pitchFamily="34" charset="-128"/>
                <a:ea typeface="Arial Unicode MS" pitchFamily="34" charset="-128"/>
                <a:cs typeface="Arial Unicode MS" pitchFamily="34" charset="-128"/>
              </a:rPr>
            </a:br>
            <a:r>
              <a:rPr lang="sa-IN" sz="3600" dirty="0" smtClean="0">
                <a:solidFill>
                  <a:srgbClr val="7030A0"/>
                </a:solidFill>
                <a:latin typeface="Arial Unicode MS" pitchFamily="34" charset="-128"/>
                <a:ea typeface="Arial Unicode MS" pitchFamily="34" charset="-128"/>
                <a:cs typeface="Arial Unicode MS" pitchFamily="34" charset="-128"/>
              </a:rPr>
              <a:t>जाया-प्रतिग्राहित-गन्ध-माल्याम् ।</a:t>
            </a:r>
            <a:br>
              <a:rPr lang="sa-IN" sz="3600" dirty="0" smtClean="0">
                <a:solidFill>
                  <a:srgbClr val="7030A0"/>
                </a:solidFill>
                <a:latin typeface="Arial Unicode MS" pitchFamily="34" charset="-128"/>
                <a:ea typeface="Arial Unicode MS" pitchFamily="34" charset="-128"/>
                <a:cs typeface="Arial Unicode MS" pitchFamily="34" charset="-128"/>
              </a:rPr>
            </a:br>
            <a:r>
              <a:rPr lang="sa-IN" sz="3600" dirty="0" smtClean="0">
                <a:solidFill>
                  <a:srgbClr val="7030A0"/>
                </a:solidFill>
                <a:latin typeface="Arial Unicode MS" pitchFamily="34" charset="-128"/>
                <a:ea typeface="Arial Unicode MS" pitchFamily="34" charset="-128"/>
                <a:cs typeface="Arial Unicode MS" pitchFamily="34" charset="-128"/>
              </a:rPr>
              <a:t>वनाय पीतप्रतिबद्ध-वत्सां</a:t>
            </a:r>
            <a:br>
              <a:rPr lang="sa-IN" sz="3600" dirty="0" smtClean="0">
                <a:solidFill>
                  <a:srgbClr val="7030A0"/>
                </a:solidFill>
                <a:latin typeface="Arial Unicode MS" pitchFamily="34" charset="-128"/>
                <a:ea typeface="Arial Unicode MS" pitchFamily="34" charset="-128"/>
                <a:cs typeface="Arial Unicode MS" pitchFamily="34" charset="-128"/>
              </a:rPr>
            </a:br>
            <a:r>
              <a:rPr lang="sa-IN" sz="3600" dirty="0" smtClean="0">
                <a:solidFill>
                  <a:srgbClr val="7030A0"/>
                </a:solidFill>
                <a:latin typeface="Arial Unicode MS" pitchFamily="34" charset="-128"/>
                <a:ea typeface="Arial Unicode MS" pitchFamily="34" charset="-128"/>
                <a:cs typeface="Arial Unicode MS" pitchFamily="34" charset="-128"/>
              </a:rPr>
              <a:t>यशोधनः धेनुम् ऋषेः मुमोच ।।१।।</a:t>
            </a:r>
            <a:endParaRPr lang="en-US" sz="3600" dirty="0">
              <a:solidFill>
                <a:srgbClr val="7030A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TotalTime>
  <Words>753</Words>
  <Application>Microsoft Office PowerPoint</Application>
  <PresentationFormat>On-screen Show (4:3)</PresentationFormat>
  <Paragraphs>234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श्रीसोमनाथसंस्कृतविश्वविद्यालयः</vt:lpstr>
      <vt:lpstr>महाकविकालिदासपरिचयः</vt:lpstr>
      <vt:lpstr>महाकविकालिदासपरिचयः</vt:lpstr>
      <vt:lpstr>रघुवंशमहाकाव्यपरिचयः</vt:lpstr>
      <vt:lpstr>रघुवंशमहाकाव्यपरिचयः</vt:lpstr>
      <vt:lpstr>रघुवंशम्- कथं पठेम</vt:lpstr>
      <vt:lpstr>अथ प्रथमः श्लोकः</vt:lpstr>
      <vt:lpstr>Slide 8</vt:lpstr>
      <vt:lpstr>पदच्छेदः</vt:lpstr>
      <vt:lpstr>पदपरिचयः</vt:lpstr>
      <vt:lpstr>आकाङ्क्षा</vt:lpstr>
      <vt:lpstr>अन्वयः</vt:lpstr>
      <vt:lpstr>पदार्थः</vt:lpstr>
      <vt:lpstr>भावार्थः</vt:lpstr>
      <vt:lpstr>व्याकरणम्</vt:lpstr>
      <vt:lpstr>व्याकरणम्</vt:lpstr>
      <vt:lpstr>व्याकरणम्</vt:lpstr>
      <vt:lpstr>सञ्जीवनी</vt:lpstr>
      <vt:lpstr>॥ इति कविकुलगुरुकालिदासकृतौ रघुवंशमहाकाव्ये द्वितीयसर्गे प्रथमः श्लोकः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रघुवंशमहाकाव्यम्</dc:title>
  <dc:creator>LENOVO</dc:creator>
  <cp:lastModifiedBy>Dr. Janakisharan Acharya</cp:lastModifiedBy>
  <cp:revision>27</cp:revision>
  <dcterms:created xsi:type="dcterms:W3CDTF">2006-08-16T00:00:00Z</dcterms:created>
  <dcterms:modified xsi:type="dcterms:W3CDTF">2021-04-03T14:14:00Z</dcterms:modified>
</cp:coreProperties>
</file>