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74" r:id="rId2"/>
    <p:sldId id="263" r:id="rId3"/>
    <p:sldId id="266" r:id="rId4"/>
    <p:sldId id="275" r:id="rId5"/>
    <p:sldId id="286" r:id="rId6"/>
    <p:sldId id="287" r:id="rId7"/>
    <p:sldId id="288" r:id="rId8"/>
    <p:sldId id="267" r:id="rId9"/>
    <p:sldId id="268" r:id="rId10"/>
    <p:sldId id="271" r:id="rId11"/>
    <p:sldId id="277" r:id="rId12"/>
    <p:sldId id="278" r:id="rId13"/>
    <p:sldId id="289" r:id="rId14"/>
    <p:sldId id="269" r:id="rId15"/>
    <p:sldId id="279" r:id="rId16"/>
    <p:sldId id="270" r:id="rId17"/>
    <p:sldId id="290" r:id="rId18"/>
    <p:sldId id="281" r:id="rId19"/>
    <p:sldId id="282" r:id="rId20"/>
    <p:sldId id="291" r:id="rId21"/>
    <p:sldId id="283" r:id="rId22"/>
    <p:sldId id="272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0813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231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46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640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230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388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49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00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476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86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961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CBE8-79B1-43E4-B8E2-651D40D2E55F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0035-A664-4767-9AB1-95ADF1AE1C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28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7304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4000" b="1" dirty="0" smtClean="0">
                <a:latin typeface="Sanskrit 2003" pitchFamily="2" charset="0"/>
                <a:cs typeface="Sanskrit 2003" pitchFamily="2" charset="0"/>
              </a:rPr>
              <a:t>व्याकरणपरिचयः</a:t>
            </a:r>
            <a:endParaRPr lang="sa-IN" sz="3600" dirty="0" smtClean="0">
              <a:latin typeface="Sanskrit 2003" pitchFamily="2" charset="0"/>
              <a:cs typeface="Sanskrit 2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376" y="3609343"/>
            <a:ext cx="4700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प्रस्तोत्त्री</a:t>
            </a:r>
          </a:p>
          <a:p>
            <a:pPr algn="ctr"/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विदुषी बोल्ला</a:t>
            </a:r>
          </a:p>
          <a:p>
            <a:pPr algn="ctr"/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सहायिकाचार्य्या</a:t>
            </a:r>
          </a:p>
          <a:p>
            <a:pPr algn="ctr"/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व्याकरणविभागः</a:t>
            </a:r>
          </a:p>
          <a:p>
            <a:pPr algn="ctr"/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श्रीसोमनाथसंस्कृतविश्वविद्यालयः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 </a:t>
            </a:r>
            <a:endParaRPr lang="sa-IN" sz="2600" dirty="0" smtClean="0">
              <a:latin typeface="Sanskrit 2003" pitchFamily="2" charset="0"/>
              <a:cs typeface="Sanskrit 2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7481" y="1428750"/>
            <a:ext cx="5126182" cy="9848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sz="2000" dirty="0" smtClean="0">
              <a:solidFill>
                <a:sysClr val="windowText" lastClr="00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6" name="Picture 2" descr="G:\Janaki\SSSU\Logo cop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20" y="209551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99626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अथ कालेन वर्षस्य शिष्यवर्गो महानभूत्,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तत्रैकः पाणिनिर्नाम जडबुद्धितरोऽभवत्।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 शुश्रूषापरिक्लिष्टः प्रेषितो वर्षभार्यया,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अगच्छत्तपसे खिन्नो विद्याकामो हिमालयम्॥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(कथासरित्सारगः)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0" y="1899626"/>
            <a:ext cx="8743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सूत्रस्य स्वरूपम्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अल्पाक्षरमसन्दिग्धं सारवद्विश्वतो मुखम्।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अस्तोभमनवद्यञ्च सूत्रं सूत्रविदो विदुः॥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अर्थः – अल्पाक्षरत्वम्, असन्दिग्धत्वम्, सारवत्त्वम्, व्यापकार्थप्रकाशकत्वम्, अर्थविहीनशब्दराहित्यम्, विशुद्धसंरचनत्वञ्च भवेत्, तत् सूत्रमिति विज्ञेयम्।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0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99626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सूत्रस्य भेदाः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सञ्ज्ञा च परिभाषा च विधिर्नियम एव च।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अतिदेशोऽधिकारश्च षड्विधं सूत्रलक्षणम्॥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5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3086" y="3127222"/>
            <a:ext cx="9187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पाणिनिकात्यायनयोः मध्यकाले व्याडिः आसीत् – सङ्ग्रहग्रन्थः (पाणिनीयव्याकरणेन सम्बद्धः)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70933"/>
            <a:ext cx="1104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कात्यायनः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अपरं नाम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वररुचिः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पितरौ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सोमदत्तः, वसुदत्ता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गुरुः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उपवर्षः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देशः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कौशाम्बी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कालः		-	</a:t>
            </a:r>
            <a:r>
              <a:rPr lang="sa-IN" sz="2800" dirty="0">
                <a:latin typeface="Sanskrit 2003" pitchFamily="2" charset="0"/>
                <a:cs typeface="Sanskrit 2003" pitchFamily="2" charset="0"/>
              </a:rPr>
              <a:t>3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00 ई॰पू॰, 2900 वि॰पू॰ (युधिष्ठिरमीमांसकानुसारम्)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ग्रन्थाः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वार्त्तिकपाठः (भाष्यसूत्रम् - भर्त्तृहरिः), शुल्वसूत्रम्, 					शुक्लयजुःप्रातिशाख्यम्, कात्यायनश्रौतसूत्रञ्च।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99626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वार्त्तिकस्य स्वरूपम्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उक्तानुक्तदुरुक्तानां चिन्ता यत्र प्रवर्तते।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तं ग्रन्थं वार्त्तिकं प्राहुर्वार्त्तिकज्ञा विचक्षणाः॥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9600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पतञ्जलिः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अपरं नाम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शेषावतारः</a:t>
            </a:r>
            <a:r>
              <a:rPr lang="en-IN" sz="2800" dirty="0" smtClean="0">
                <a:latin typeface="Sanskrit 2003" pitchFamily="2" charset="0"/>
                <a:cs typeface="Sanskrit 2003" pitchFamily="2" charset="0"/>
              </a:rPr>
              <a:t>, 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गोनर्दीयः।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माता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गोणिका</a:t>
            </a:r>
          </a:p>
          <a:p>
            <a:pPr algn="just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	देशः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गोनर्दः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कालः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150 ई॰पू॰, 200 वि॰पू॰ (युधिष्ठिरमीमांसकानुसारम्)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ग्रन्थाः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महाभाष्यम्, योगदर्शनम्, चरकसंहिता च।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4560" y="366092"/>
            <a:ext cx="8379502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36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3. व्याख्या काल</a:t>
            </a:r>
          </a:p>
          <a:p>
            <a:pPr algn="ctr"/>
            <a:endParaRPr lang="sa-IN" sz="1100" b="1" dirty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पञ्चमशताब्दी से चौदहवीं शताब्दी तक।</a:t>
            </a:r>
          </a:p>
          <a:p>
            <a:pPr algn="ctr"/>
            <a:endParaRPr lang="sa-IN" sz="1200" b="1" dirty="0" smtClean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महाभाष्यस्य प्रसिद्धटीकाः</a:t>
            </a:r>
          </a:p>
          <a:p>
            <a:pPr algn="ctr"/>
            <a:endParaRPr lang="sa-IN" sz="1200" b="1" dirty="0" smtClean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महाभाष्यदीपिका 	- 	भर्त्तृहरिः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प्रदीपः		- 	कैयटः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उद्योतः		- 	नागेशः</a:t>
            </a:r>
          </a:p>
          <a:p>
            <a:endParaRPr lang="sa-IN" sz="1200" b="1" dirty="0" smtClean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अष्टाध्याय्याः प्रसिद्धटीकाः</a:t>
            </a:r>
          </a:p>
          <a:p>
            <a:pPr algn="ctr"/>
            <a:endParaRPr lang="sa-IN" sz="1200" b="1" dirty="0" smtClean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काशिकावृत्तिः 	- 	वामनजयादित्यौ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भागवृत्तिः		-	अज्ञातः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भाषावृत्तिः		-	पुरुषोत्तमदेवः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दुर्घटवृत्तिः		-	शरणदेवः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शब्दकौस्तुभः 	-	भट्टोजिदीक्षितः</a:t>
            </a:r>
          </a:p>
        </p:txBody>
      </p:sp>
    </p:spTree>
    <p:extLst>
      <p:ext uri="{BB962C8B-B14F-4D97-AF65-F5344CB8AC3E}">
        <p14:creationId xmlns:p14="http://schemas.microsoft.com/office/powerpoint/2010/main" xmlns="" val="5529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267" y="2723563"/>
            <a:ext cx="83795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32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4. प्रक्रिया काल</a:t>
            </a:r>
          </a:p>
          <a:p>
            <a:pPr algn="ctr"/>
            <a:endParaRPr lang="sa-IN" sz="2800" b="1" dirty="0" smtClean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आदिग्रन्थः – रूपावतारः – धर्मकीर्त्तिः (बौद्धः)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प्रक्रियाकौमुदी – रामचन्द्राचार्यः – आन्ध्रप्रदेशस्थः, 1425 ई॰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सिद्धान्तकौमुदी – भट्टोजिदीक्षितः – मूलतः आन्ध्रीयः।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प्रक्रियासर्वस्वम् - नारायणभट्टः</a:t>
            </a:r>
          </a:p>
        </p:txBody>
      </p:sp>
    </p:spTree>
    <p:extLst>
      <p:ext uri="{BB962C8B-B14F-4D97-AF65-F5344CB8AC3E}">
        <p14:creationId xmlns:p14="http://schemas.microsoft.com/office/powerpoint/2010/main" xmlns="" val="20635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77" y="1263644"/>
            <a:ext cx="110871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भट्टोजिदीक्षितः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पितरौ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>
                <a:latin typeface="Sanskrit 2003" pitchFamily="2" charset="0"/>
                <a:cs typeface="Sanskrit 2003" pitchFamily="2" charset="0"/>
              </a:rPr>
              <a:t>सोमदत्तः, वसुदत्ता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गुरुः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नृसिंहाश्रमः, अप्पयदीक्षितश्च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भ्राता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रंगोजिभट्टः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पुत्रः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भानुजिदीक्षितः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पौत्रः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हरिदीक्षितः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भ्रातुष्पुत्रः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कोण्डभट्टः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शिष्याः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वनमाली मिश्रः – वैयाकरणमतोन्मज्जनी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	नीलकण्ठशुक्लः – शृङ्गारशतकम्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	वरदराजः - लघुसिद्धान्तकौमुदी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ग्रन्थाः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34 ग्रन्थाः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5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8531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व्याकरणपदार्थः</a:t>
            </a:r>
          </a:p>
          <a:p>
            <a:pPr algn="ctr"/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व्याक्रियन्ते </a:t>
            </a:r>
            <a:r>
              <a:rPr lang="en-IN" sz="2800" b="1" dirty="0" smtClean="0">
                <a:latin typeface="Sanskrit 2003" pitchFamily="2" charset="0"/>
                <a:cs typeface="Sanskrit 2003" pitchFamily="2" charset="0"/>
              </a:rPr>
              <a:t>= 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व्युत्पाद्यन्ते </a:t>
            </a:r>
            <a:r>
              <a:rPr lang="en-IN" sz="2800" b="1" dirty="0" smtClean="0">
                <a:latin typeface="Sanskrit 2003" pitchFamily="2" charset="0"/>
                <a:cs typeface="Sanskrit 2003" pitchFamily="2" charset="0"/>
              </a:rPr>
              <a:t>= 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प्रकृतिप्रत्ययविभाग-तत्तदर्थविभाग-तत्तदन्वयबोधविषयकज्ञानम् अनेन इति व्याकरणम् अर्थात् शब्दानुशासनशास्त्रम्।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</a:t>
            </a:r>
            <a:endParaRPr lang="sa-IN" sz="2600" dirty="0" smtClean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726726"/>
              </p:ext>
            </p:extLst>
          </p:nvPr>
        </p:nvGraphicFramePr>
        <p:xfrm>
          <a:off x="1999796" y="925749"/>
          <a:ext cx="8116888" cy="511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444"/>
                <a:gridCol w="4058444"/>
              </a:tblGrid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अशौचप्रकरणम्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तिथिनिर्णयः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त्रिस्थलीसेतुः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वेदान्ततत्त्वकौस्तुभः / तत्त्वकौस्तुभः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496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दीपनव्याख्या / तत्त्वविवेकटीकाविवरणम्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अद्वैतकौस्तुभः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तत्त्वसिद्धान्तचन्द्रिका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तन्त्राधिकारनिर्णयः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वेदभाष्यसारः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तत्त्वसिद्धान्तदीपिका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तैत्तिरीयसन्ध्याभाष्यम्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तन्त्रसिद्धान्तः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वैयाकरणसिद्धान्तकौमुदी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प्रौढमनोरमा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धातुपाठनिर्णयः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लिङ्गानुशासनवृत्तिः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शब्दकौस्तुभः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वैयाकरणभूषणकारिका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5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086" y="2427124"/>
            <a:ext cx="91875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अष्टाध्याय्यां सूत्रसङ्ख्या – 3992</a:t>
            </a:r>
          </a:p>
          <a:p>
            <a:pPr algn="ctr"/>
            <a:endParaRPr lang="sa-IN" sz="20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सिद्धान्तकौमुद्या सूत्रसङ्ख्या - 3978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6395" y="1904597"/>
            <a:ext cx="57333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3600" b="1" dirty="0" smtClean="0">
                <a:solidFill>
                  <a:srgbClr val="FF0000"/>
                </a:solidFill>
                <a:latin typeface="Sanskrit 2003" pitchFamily="2" charset="0"/>
                <a:cs typeface="Sanskrit 2003" pitchFamily="2" charset="0"/>
              </a:rPr>
              <a:t>सिद्धान्तकौमुद्याः प्रसिद्धटीकाः</a:t>
            </a:r>
          </a:p>
          <a:p>
            <a:endParaRPr lang="sa-IN" sz="1100" b="1" dirty="0">
              <a:solidFill>
                <a:srgbClr val="FF0000"/>
              </a:solidFill>
              <a:latin typeface="Sanskrit 2003" pitchFamily="2" charset="0"/>
              <a:cs typeface="Sanskrit 2003" pitchFamily="2" charset="0"/>
            </a:endParaRP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प्रौढमनोरमा – स्वोपज्ञटीका</a:t>
            </a: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तत्त्वबोधिनी – ज्ञानेन्द्रसरस्वती</a:t>
            </a: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बृहच्छब्देन्दुशेखरः – नागेशः</a:t>
            </a: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लघुशब्देन्दुशेखरः – नागेशः</a:t>
            </a: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बालमनोरमा – वासुदेवदीक्षितः</a:t>
            </a:r>
          </a:p>
          <a:p>
            <a:pPr marL="1349375" indent="-174625">
              <a:buFont typeface="Wingdings" panose="05000000000000000000" pitchFamily="2" charset="2"/>
              <a:buChar char="Ø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विद्याविलासः - शिवरामत्रिपाठी</a:t>
            </a:r>
          </a:p>
        </p:txBody>
      </p:sp>
    </p:spTree>
    <p:extLst>
      <p:ext uri="{BB962C8B-B14F-4D97-AF65-F5344CB8AC3E}">
        <p14:creationId xmlns:p14="http://schemas.microsoft.com/office/powerpoint/2010/main" xmlns="" val="19004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652" y="1963732"/>
            <a:ext cx="110871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नागेशभट्टः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पितरौ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शिवभट्टः, सतीदेवी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गुरुः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हरिदीक्षितः, रामरामभट्टाचार्य्यः</a:t>
            </a:r>
            <a:endParaRPr lang="sa-IN" sz="24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	जन्मवर्षम्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1675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मत्युवर्षम् 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1745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शिष्याः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राजा रामसिंहः – आध्यात्मरामायणटीका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	वैद्यनाथपायगुण्डे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8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622143"/>
              </p:ext>
            </p:extLst>
          </p:nvPr>
        </p:nvGraphicFramePr>
        <p:xfrm>
          <a:off x="2023859" y="1719833"/>
          <a:ext cx="8116888" cy="276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444"/>
                <a:gridCol w="4058444"/>
              </a:tblGrid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रसमञ्जरीप्रकाशः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सापिण्ड्यप्रदीपः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वैयाकरणसिद्धान्तमञ्जूषा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महाभाष्यप्रदीपोद्योतः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9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आशौचनिर्णयः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लघुमञ्जूषा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बृहच्छब्देन्दुशेखरः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परिभाषेन्दुशेखरः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परमलघुमञ्जूषा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काव्यप्रदीपोद्योतः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77" y="1263644"/>
            <a:ext cx="11087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शाकटायनः (611 ई॰ - 670)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अष्टाध्यायी में तीन बार उल्लेख मिलता है – 3/4/111, 8/3/18, 8/4/50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अनुशाकटायनं वैयाकरणाः – काशिकायाम्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नाम च धातुजमाह निरुक्ते व्याकरणे शकटस्य तोकम् – महाभाष्यम्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जैनमतावलम्बी अवान्तरकालीनवैयाकरणः – जैनशाकटायनः।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पाल्यकीर्त्तिः नाम आसीत्।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शब्दानुशासनस्य मूलसूत्रपाठः, स्वोपज्ञटीका – अमोघवृत्तिः – 18 सहस्रश्लोकाः।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चत्वारः अध्यायाः।</a:t>
            </a:r>
          </a:p>
          <a:p>
            <a:pPr algn="just"/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समयः – 995 ईस्वी।</a:t>
            </a:r>
          </a:p>
        </p:txBody>
      </p:sp>
    </p:spTree>
    <p:extLst>
      <p:ext uri="{BB962C8B-B14F-4D97-AF65-F5344CB8AC3E}">
        <p14:creationId xmlns:p14="http://schemas.microsoft.com/office/powerpoint/2010/main" xmlns="" val="2723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77" y="1263644"/>
            <a:ext cx="11087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भर्त्तृहरिः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नामान्तराणि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हरिः, हरिवृषभः</a:t>
            </a:r>
            <a:endParaRPr lang="sa-IN" sz="24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	गुरुः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वसुरातः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स्थानम्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काश्मीरः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समयः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400 ई॰ – 450ई॰ जन्म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ग्रन्थाः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महाभाष्यस्य प्राचीनटीका, वाक्यपदीयम्, वाक्यपदीयस्य 						स्वोपज्ञटीका</a:t>
            </a:r>
            <a:r>
              <a:rPr lang="sa-IN" sz="2400" dirty="0">
                <a:latin typeface="Sanskrit 2003" pitchFamily="2" charset="0"/>
                <a:cs typeface="Sanskrit 2003" pitchFamily="2" charset="0"/>
              </a:rPr>
              <a:t>,</a:t>
            </a:r>
            <a:r>
              <a:rPr lang="en-IN" sz="2400" dirty="0" smtClean="0">
                <a:latin typeface="Sanskrit 2003" pitchFamily="2" charset="0"/>
                <a:cs typeface="Sanskrit 2003" pitchFamily="2" charset="0"/>
              </a:rPr>
              <a:t> 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धातुसमीक्षा, शब्दधातुसमीक्षा, शतकत्रयम्।</a:t>
            </a:r>
          </a:p>
          <a:p>
            <a:pPr algn="just"/>
            <a:endParaRPr lang="sa-IN" sz="2400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ब्रह्मकाण्डे – 156, वाक्यकाण्डे – 487, पदकाण्डे – 1323 कारिकाः सन्ति। सर्वाः - 1966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720" y="2221587"/>
            <a:ext cx="11087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वामनजयादित्यौ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स्थानम्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काश्मीरः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प्रसिद्धटीकाः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न्यास (काशिकाविवरणपञ्जिका) – जिनेन्द्रबुद्धिः।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	पदमञ्जरी – हरदत्तः मिश्रः।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5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377" y="2802158"/>
            <a:ext cx="110871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जैनेन्द्रः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नाम		-	देवनन्दी, पूज्यपादः</a:t>
            </a:r>
          </a:p>
          <a:p>
            <a:pPr algn="just"/>
            <a:endParaRPr lang="sa-IN" sz="2400" b="1" dirty="0" smtClean="0">
              <a:latin typeface="Sanskrit 2003" pitchFamily="2" charset="0"/>
              <a:cs typeface="Sanskrit 2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लघुपाठे 3000 सूत्राणि, बृहत्पाठे 3700 सूत्राणि।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टीकाः – अभयनन्दिकृतमहावृत्तिः,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प्रभाचन्द्रकृतशब्दाम्भोजभास्करन्यासः,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श्रुतिकीर्त्तिकृतपञ्चवस्तुप्रक्रिया,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महाचन्द्रकृतलघुजैनेन्द्रः</a:t>
            </a:r>
          </a:p>
          <a:p>
            <a:pPr algn="just"/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692" y="1968182"/>
            <a:ext cx="11087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हेमचन्द्रः (सिद्धहेमशब्दानुशासनम् (पञ्चाङ्गव्याकरणम्) – 12 शती)</a:t>
            </a:r>
            <a:endParaRPr lang="sa-IN" sz="24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</a:t>
            </a: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आश्रयदाता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जयसिंह सिद्धराजः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ग्रन्थाः</a:t>
            </a:r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-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सूत्रपाठः (8 अध्यायाः), धातुपाटः, उणादिसूत्राणि, गणपाठः, 					लिङ्गानुशासनम्, स्वोपज्ञवृत्तयश्च।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6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56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व्याकरणम् इत्यस्य सिद्धिप्रक्रिया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कृ(डुकृञ् करणे)धातुः </a:t>
            </a:r>
          </a:p>
          <a:p>
            <a:pPr algn="just"/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	वि आङ् कृ ल्युट्		करणाधिकरणयोश्च – 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करणेऽर्थे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 ल्युट्-प्रत्ययः।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वि आ कृ यु			हलन्त्यम् – टकारस्येत्सञ्ज्ञा, लशक्वतद्धिते – लकारस्येत्सञ्ज्ञा।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				तस्य लोपः – इत्सञ्ज्ञकस्य लोपः, अदर्शनं लोपः – अदर्शनम्।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वि आ कृ अन			युवोरनाकौ – यु-इत्यस्य स्थाने अनादेशः।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वि आ कर् अन			सार्वधातुकार्धधातुकयोः – गुणः, उरण् रपरः – रपरत्वम्।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 कर् अन			इको यणचि – इकारस्य स्थाने यकारः।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 कर् अण			अट्कुप्वाङ्नुम्व्यवायेऽपि – नकारस्य णकारः।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व्याकरण			वर्णमेलनम्, कृत्तद्धितसमासाश्च – कृदन्तात् प्रातिपदिकसञ्ज्ञा।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व्याकरण सु			स्वाद्युत्पत्तिः।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व्याकरण अम्			अतोऽम् – सु-इत्यस्य स्थाने अमादेशः।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व्याकरणम्			अमि पूर्वः – पूर्वरूपैकादेशः।</a:t>
            </a:r>
          </a:p>
        </p:txBody>
      </p:sp>
    </p:spTree>
    <p:extLst>
      <p:ext uri="{BB962C8B-B14F-4D97-AF65-F5344CB8AC3E}">
        <p14:creationId xmlns:p14="http://schemas.microsoft.com/office/powerpoint/2010/main" xmlns="" val="16264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288" y="2312955"/>
            <a:ext cx="11087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सारस्वतव्याकरणम् (अनुभूतिस्वरूपाचार्यः)</a:t>
            </a:r>
          </a:p>
          <a:p>
            <a:pPr algn="ctr"/>
            <a:endParaRPr lang="sa-IN" sz="24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400" b="1" dirty="0">
                <a:latin typeface="Sanskrit 2003" pitchFamily="2" charset="0"/>
                <a:cs typeface="Sanskrit 2003" pitchFamily="2" charset="0"/>
              </a:rPr>
              <a:t>		</a:t>
            </a:r>
            <a:r>
              <a:rPr lang="sa-IN" sz="2400" b="1" dirty="0" smtClean="0">
                <a:latin typeface="Sanskrit 2003" pitchFamily="2" charset="0"/>
                <a:cs typeface="Sanskrit 2003" pitchFamily="2" charset="0"/>
              </a:rPr>
              <a:t>टीकाकाराः – 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चन्द्रकीर्त्तिः।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पुञ्जराजः।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अमरभारती - सुबोधिनी।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वासुदेव भट्टः – सारस्वतप्रसादः। </a:t>
            </a:r>
          </a:p>
          <a:p>
            <a:pPr algn="just"/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भट्टधनेश्वरः – टिप्पणम्।</a:t>
            </a:r>
            <a:endParaRPr lang="sa-IN" sz="2400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9659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अष्ट व्याकरणानि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इन्द्रश्चन्द्रः काशकृत्स्नापिशली शाकटायनः।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पाणिन्यमरजैनेन्द्राः जयन्त्यष्टादिशाब्दिकाः॥ (वोपदेवस्य)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ऐन्द्रं चान्द्रं काशकृत्स्नं कौमारं शाकटायनम्।</a:t>
            </a: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सारस्वतं चापिशलं शाकलं पाणिनीयकम्॥ (तत्वनिधिः)</a:t>
            </a:r>
            <a:endParaRPr lang="sa-IN" sz="2600" dirty="0" smtClean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237633"/>
            <a:ext cx="10387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solidFill>
                  <a:srgbClr val="FFFF00"/>
                </a:solidFill>
                <a:latin typeface="Sanskrit 2003" pitchFamily="2" charset="0"/>
                <a:cs typeface="Sanskrit 2003" pitchFamily="2" charset="0"/>
              </a:rPr>
              <a:t>व्याकरण के इतिहास को चार युगों में विभक्त कर सकते है</a:t>
            </a:r>
          </a:p>
          <a:p>
            <a:pPr algn="ctr"/>
            <a:endParaRPr lang="sa-IN" sz="2800" b="1" dirty="0" smtClean="0">
              <a:solidFill>
                <a:srgbClr val="FFFF00"/>
              </a:solidFill>
              <a:latin typeface="Sanskrit 2003" pitchFamily="2" charset="0"/>
              <a:cs typeface="Sanskrit 2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a-IN" sz="2800" b="1" dirty="0" smtClean="0">
                <a:solidFill>
                  <a:schemeClr val="bg1"/>
                </a:solidFill>
                <a:latin typeface="Sanskrit 2003" pitchFamily="2" charset="0"/>
                <a:cs typeface="Sanskrit 2003" pitchFamily="2" charset="0"/>
              </a:rPr>
              <a:t>पूर्व पाणिनीय काल – इनके कृतियों के कतिपय अंश ही उपलब्ध है।</a:t>
            </a:r>
          </a:p>
          <a:p>
            <a:pPr marL="514350" indent="-514350">
              <a:buFont typeface="+mj-lt"/>
              <a:buAutoNum type="arabicPeriod"/>
            </a:pPr>
            <a:r>
              <a:rPr lang="sa-IN" sz="2800" b="1" dirty="0" smtClean="0">
                <a:solidFill>
                  <a:schemeClr val="bg1"/>
                </a:solidFill>
                <a:latin typeface="Sanskrit 2003" pitchFamily="2" charset="0"/>
                <a:cs typeface="Sanskrit 2003" pitchFamily="2" charset="0"/>
              </a:rPr>
              <a:t>उदय काल – त्रिमुनि व्याकरण का उदय</a:t>
            </a:r>
          </a:p>
          <a:p>
            <a:pPr marL="514350" indent="-514350">
              <a:buFont typeface="+mj-lt"/>
              <a:buAutoNum type="arabicPeriod"/>
            </a:pPr>
            <a:r>
              <a:rPr lang="sa-IN" sz="2800" b="1" dirty="0" smtClean="0">
                <a:solidFill>
                  <a:schemeClr val="bg1"/>
                </a:solidFill>
                <a:latin typeface="Sanskrit 2003" pitchFamily="2" charset="0"/>
                <a:cs typeface="Sanskrit 2003" pitchFamily="2" charset="0"/>
              </a:rPr>
              <a:t>व्याख्या काल – अष्टाध्यायी एवं महाभाष्य पर टीका ग्रन्थों का प्रणयन, यथा – वामन, जयादित्य, हरदत्त, कैयट आदि।</a:t>
            </a:r>
          </a:p>
          <a:p>
            <a:pPr marL="514350" indent="-514350">
              <a:buFont typeface="+mj-lt"/>
              <a:buAutoNum type="arabicPeriod"/>
            </a:pPr>
            <a:r>
              <a:rPr lang="sa-IN" sz="2800" b="1" dirty="0" smtClean="0">
                <a:solidFill>
                  <a:schemeClr val="bg1"/>
                </a:solidFill>
                <a:latin typeface="Sanskrit 2003" pitchFamily="2" charset="0"/>
                <a:cs typeface="Sanskrit 2003" pitchFamily="2" charset="0"/>
              </a:rPr>
              <a:t>प्रक्रिया काल – व्याकरण को सुगम बनाने की दृष्टि से अष्टाध्यायी क्रम को छोड कर प्रयोग सिद्धि की दृष्टि से नवीन क्रम में सूत्रों को प्रतिबद्ध किया गया है। इसके मुख्य आचार्य – रामचन्द्राचार्य, शेष श्रीकृष्ण, भट्टोजि दीक्षित, नागेशभट्ट आदि।</a:t>
            </a:r>
            <a:endParaRPr lang="sa-IN" sz="2600" dirty="0" smtClean="0">
              <a:solidFill>
                <a:schemeClr val="bg1"/>
              </a:solidFill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462" y="480372"/>
            <a:ext cx="98869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 </a:t>
            </a:r>
            <a:r>
              <a:rPr lang="sa-IN" sz="3200" b="1" dirty="0">
                <a:latin typeface="Sanskrit 2003" pitchFamily="2" charset="0"/>
                <a:cs typeface="Sanskrit 2003" pitchFamily="2" charset="0"/>
              </a:rPr>
              <a:t>पूर्व पाणिनीय </a:t>
            </a:r>
            <a:r>
              <a:rPr lang="sa-IN" sz="3200" b="1" dirty="0" smtClean="0">
                <a:latin typeface="Sanskrit 2003" pitchFamily="2" charset="0"/>
                <a:cs typeface="Sanskrit 2003" pitchFamily="2" charset="0"/>
              </a:rPr>
              <a:t>काल</a:t>
            </a:r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ctr"/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जिनका उल्लेख आचार्य पाणिनि द्वारा किया गया - आपिशलि, काश्यप, गार्ग्य, गालव, चाक्रवर्मण, भारद्वाज, शाकटायन, शाकल्य, सेनक, स्फोटायन, पौष्करसादि आदि।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इसके अतिरिक्त कुछ पाणिनि के पूर्व वैयाकरण – इन्द्र – व्याकरण शास्त्र के प्रथम प्रवक्ता है (तैत्तिरीयसंहिता)। ऐन्द्रव्याकरण का अनुवर्त्तन कातन्त्रव्याकरण में देखने को मिलता है।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काशकृत्स्न – काशकृत्स्न धातुपाठ उपलब्ध होता है।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भागुरिः – 	वष्टि भागुरिरल्लोपमवाप्योरुपसर्गयोः।</a:t>
            </a:r>
          </a:p>
          <a:p>
            <a:pPr algn="just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	आप चैव हलन्तानां यथा वाचा निशा दिशा॥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माध्यन्दिनी – माध्यन्दिनी शिक्षा</a:t>
            </a:r>
            <a:endParaRPr lang="sa-IN" sz="2600" dirty="0" smtClean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410884">
            <a:off x="1828801" y="1237633"/>
            <a:ext cx="8379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a-IN" sz="2800" b="1" dirty="0" smtClean="0">
              <a:solidFill>
                <a:srgbClr val="FFFF00"/>
              </a:solidFill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solidFill>
                  <a:srgbClr val="FFFF00"/>
                </a:solidFill>
                <a:latin typeface="Sanskrit 2003" pitchFamily="2" charset="0"/>
                <a:cs typeface="Sanskrit 2003" pitchFamily="2" charset="0"/>
              </a:rPr>
              <a:t>2. उदय काल – त्रिमुनि व्याकरण का उदय। इस काल का विस्तार अष्टम शती वि॰पू॰ से द्वितीय शती वि॰पू॰ तक।</a:t>
            </a:r>
          </a:p>
        </p:txBody>
      </p:sp>
    </p:spTree>
    <p:extLst>
      <p:ext uri="{BB962C8B-B14F-4D97-AF65-F5344CB8AC3E}">
        <p14:creationId xmlns:p14="http://schemas.microsoft.com/office/powerpoint/2010/main" xmlns="" val="15979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9659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त्रिमुनिव्याकरणम्</a:t>
            </a:r>
          </a:p>
          <a:p>
            <a:pPr algn="ctr"/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त्रयो मुनयः </a:t>
            </a:r>
            <a:r>
              <a:rPr lang="en-IN" sz="2800" b="1" dirty="0" smtClean="0">
                <a:latin typeface="Sanskrit 2003" pitchFamily="2" charset="0"/>
                <a:cs typeface="Sanskrit 2003" pitchFamily="2" charset="0"/>
              </a:rPr>
              <a:t>= 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पाणिनि-कात्यायन-पतञ्जलिरूपाः सूत्र-वार्त्तिक-भाष्यकाराः।</a:t>
            </a:r>
          </a:p>
          <a:p>
            <a:pPr algn="ctr"/>
            <a:endParaRPr lang="sa-IN" sz="2800" b="1" dirty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</a:t>
            </a:r>
            <a:endParaRPr lang="sa-IN" sz="2600" dirty="0" smtClean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795" y="651351"/>
            <a:ext cx="105441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पाणिनिः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endParaRPr lang="sa-IN" sz="2800" b="1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अपरं नाम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आहिकः, शालातुरीयः, दाक्षीपुत्रः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पितरौ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पणिनः / शलङ्कुः, दाक्षी</a:t>
            </a:r>
          </a:p>
          <a:p>
            <a:pPr algn="just"/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भ्राता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पिङ्गलमुनिः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गुरुः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उपवर्षः</a:t>
            </a:r>
          </a:p>
          <a:p>
            <a:pPr algn="just"/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देशः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शलातुर(लाहोर)ग्रामः</a:t>
            </a:r>
          </a:p>
          <a:p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कालः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500 ई॰पू॰, 2900 वि॰पू॰ </a:t>
            </a:r>
            <a:r>
              <a:rPr lang="sa-IN" sz="2000" dirty="0" smtClean="0">
                <a:latin typeface="Sanskrit 2003" pitchFamily="2" charset="0"/>
                <a:cs typeface="Sanskrit 2003" pitchFamily="2" charset="0"/>
              </a:rPr>
              <a:t>(युधिष्ठिरमीमांसकानुसारम्)</a:t>
            </a:r>
            <a:endParaRPr lang="sa-IN" sz="2800" dirty="0" smtClean="0">
              <a:latin typeface="Sanskrit 2003" pitchFamily="2" charset="0"/>
              <a:cs typeface="Sanskrit 2003" pitchFamily="2" charset="0"/>
            </a:endParaRPr>
          </a:p>
          <a:p>
            <a:r>
              <a:rPr lang="sa-IN" sz="28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				700 ई॰पू॰ से 600 ई॰पू॰ के मध्य </a:t>
            </a:r>
            <a:r>
              <a:rPr lang="sa-IN" sz="1200" dirty="0" smtClean="0">
                <a:latin typeface="Sanskrit 2003" pitchFamily="2" charset="0"/>
                <a:cs typeface="Sanskrit 2003" pitchFamily="2" charset="0"/>
              </a:rPr>
              <a:t>(डॉ॰गोल्डस्टकर और भण्डारकर)</a:t>
            </a:r>
            <a:endParaRPr lang="sa-IN" sz="2400" dirty="0" smtClean="0">
              <a:latin typeface="Sanskrit 2003" pitchFamily="2" charset="0"/>
              <a:cs typeface="Sanskrit 2003" pitchFamily="2" charset="0"/>
            </a:endParaRPr>
          </a:p>
          <a:p>
            <a:r>
              <a:rPr lang="sa-IN" sz="2400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400" dirty="0" smtClean="0">
                <a:latin typeface="Sanskrit 2003" pitchFamily="2" charset="0"/>
                <a:cs typeface="Sanskrit 2003" pitchFamily="2" charset="0"/>
              </a:rPr>
              <a:t>			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350 ई॰पू॰ (मैक्समूलर)</a:t>
            </a:r>
          </a:p>
          <a:p>
            <a:r>
              <a:rPr lang="sa-IN" sz="2800" b="1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sz="2800" b="1" dirty="0" smtClean="0">
                <a:latin typeface="Sanskrit 2003" pitchFamily="2" charset="0"/>
                <a:cs typeface="Sanskrit 2003" pitchFamily="2" charset="0"/>
              </a:rPr>
              <a:t>	ग्रन्थाः		-	</a:t>
            </a:r>
            <a:r>
              <a:rPr lang="sa-IN" sz="2800" dirty="0" smtClean="0">
                <a:latin typeface="Sanskrit 2003" pitchFamily="2" charset="0"/>
                <a:cs typeface="Sanskrit 2003" pitchFamily="2" charset="0"/>
              </a:rPr>
              <a:t>अष्टाध्यायी, धातुपाठः, गणपाठः, लिङानुशासनम्, 					पाणिनीयशिक्षा, यजुर्वेदप्रातिशाख्यम्, 							जाम्बवतीविजयकाव्यञ्च। </a:t>
            </a:r>
            <a:endParaRPr lang="sa-IN" sz="2800" b="1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464</Words>
  <Application>Microsoft Office PowerPoint</Application>
  <PresentationFormat>Custom</PresentationFormat>
  <Paragraphs>229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vidushi</dc:creator>
  <cp:lastModifiedBy>Dr. Janakisharan Acharya</cp:lastModifiedBy>
  <cp:revision>353</cp:revision>
  <dcterms:created xsi:type="dcterms:W3CDTF">2020-08-11T02:22:24Z</dcterms:created>
  <dcterms:modified xsi:type="dcterms:W3CDTF">2021-04-03T14:23:04Z</dcterms:modified>
</cp:coreProperties>
</file>