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77" r:id="rId4"/>
    <p:sldId id="270" r:id="rId5"/>
    <p:sldId id="271" r:id="rId6"/>
    <p:sldId id="272" r:id="rId7"/>
    <p:sldId id="279" r:id="rId8"/>
    <p:sldId id="280" r:id="rId9"/>
    <p:sldId id="281" r:id="rId10"/>
    <p:sldId id="273" r:id="rId11"/>
    <p:sldId id="282" r:id="rId12"/>
    <p:sldId id="274" r:id="rId13"/>
    <p:sldId id="283" r:id="rId14"/>
    <p:sldId id="278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555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285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8010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4294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8271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936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7286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317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805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987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4323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1E53-644A-4435-B4F2-814C56A64824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09AA-1DE8-4C85-B0EF-BC240E9165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929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4575" y="3050058"/>
            <a:ext cx="8015288" cy="8429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36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शाब्दिकनिकाये लौकिकन्यायाः, तेषां सङ्गणकमाध्यमेन प्रस्तुतिश्च</a:t>
            </a:r>
            <a:endParaRPr lang="en-IN" sz="36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5510212" y="3843337"/>
            <a:ext cx="6357938" cy="2528888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32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प्रस्तोत्री</a:t>
            </a:r>
          </a:p>
          <a:p>
            <a:pPr algn="ctr"/>
            <a:r>
              <a:rPr lang="sa-IN" sz="32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सुश्रीविदुषी बोल्ला</a:t>
            </a:r>
          </a:p>
          <a:p>
            <a:pPr algn="ctr"/>
            <a:r>
              <a:rPr lang="sa-IN" sz="32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व्याकरणविभागः,</a:t>
            </a:r>
          </a:p>
          <a:p>
            <a:pPr algn="ctr"/>
            <a:r>
              <a:rPr lang="sa-IN" sz="32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श्रीसोमनाथसंस्कृतविश्वविद्यालयः,</a:t>
            </a:r>
          </a:p>
          <a:p>
            <a:pPr algn="ctr"/>
            <a:r>
              <a:rPr lang="sa-IN" sz="3200" dirty="0" smtClean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वेरावलम्, गुजरातम्।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7481" y="1428750"/>
            <a:ext cx="5126182" cy="9848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4000" b="1" dirty="0" smtClean="0">
                <a:solidFill>
                  <a:sysClr val="windowText" lastClr="00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श्रीसोमनाथसंस्कृतविश्वविद्यालयः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2000" dirty="0" smtClean="0">
                <a:solidFill>
                  <a:sysClr val="windowText" lastClr="00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राजेन्द्रभुवन मार्गः, वेरावलम् – ३६२२६६ गीर सोमनाथः (गुजरातम्)</a:t>
            </a:r>
            <a:endParaRPr lang="en-US" sz="2000" dirty="0" smtClean="0">
              <a:solidFill>
                <a:sysClr val="windowText" lastClr="00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pic>
        <p:nvPicPr>
          <p:cNvPr id="8" name="Picture 2" descr="G:\Janaki\SSSU\Logo copy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5120" y="209551"/>
            <a:ext cx="923086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7817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244" y="0"/>
            <a:ext cx="2611755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5903893"/>
            <a:ext cx="1219199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लोके केनापि जनेन द्वेषवशाद् देवदत्तस्य हननं कृतम्, हते च देवदत्ते केनापि </a:t>
            </a:r>
            <a:r>
              <a:rPr lang="sa-IN" sz="2800">
                <a:latin typeface="Kokila" panose="020B0604020202020204" pitchFamily="34" charset="0"/>
                <a:cs typeface="Kokila" panose="020B0604020202020204" pitchFamily="34" charset="0"/>
              </a:rPr>
              <a:t>देवदत्तशुभचिन्तकेन </a:t>
            </a:r>
            <a:r>
              <a:rPr lang="sa-IN" sz="2800" smtClean="0">
                <a:latin typeface="Kokila" panose="020B0604020202020204" pitchFamily="34" charset="0"/>
                <a:cs typeface="Kokila" panose="020B0604020202020204" pitchFamily="34" charset="0"/>
              </a:rPr>
              <a:t>तद्धन्तोरपि 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हननं कृतम्, तथा देवदत्तस्योज्जीवनम् </a:t>
            </a: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नैव</a:t>
            </a:r>
            <a:r>
              <a:rPr lang="en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सम्भवं 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भवति</a:t>
            </a: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sa-IN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644153" y="49754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4</a:t>
            </a:r>
            <a:r>
              <a:rPr lang="sa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sa-IN" sz="4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देवदत्तहन्तृहतन्यायः</a:t>
            </a:r>
            <a:endParaRPr lang="en-IN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1793" y="2895559"/>
            <a:ext cx="4190160" cy="2472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76" y="2048231"/>
            <a:ext cx="3470190" cy="2761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929" y="1951486"/>
            <a:ext cx="1306955" cy="1438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3039" y="1656501"/>
            <a:ext cx="1621534" cy="1772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6" y="814758"/>
            <a:ext cx="962643" cy="16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9756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644153" y="497540"/>
            <a:ext cx="5257800" cy="190276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4.1 देवदत्तहन्तृहतन्यायस्य शास्त्रे प्रवृत्तिः</a:t>
            </a:r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7488" y="2704618"/>
            <a:ext cx="71151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-IN" sz="2800" dirty="0">
                <a:ea typeface="Calibri" panose="020F0502020204030204" pitchFamily="34" charset="0"/>
                <a:cs typeface="Kokila" panose="020B0604020202020204" pitchFamily="34" charset="0"/>
              </a:rPr>
              <a:t>देवदत्तस्य हन्तरि हतेऽपि देवदत्तस्य यथा दर्शनं </a:t>
            </a:r>
            <a:r>
              <a:rPr lang="sa-IN" sz="2800" dirty="0" smtClean="0">
                <a:ea typeface="Calibri" panose="020F0502020204030204" pitchFamily="34" charset="0"/>
                <a:cs typeface="Kokila" panose="020B0604020202020204" pitchFamily="34" charset="0"/>
              </a:rPr>
              <a:t>न भवति। </a:t>
            </a:r>
            <a:r>
              <a:rPr lang="sa-IN" sz="2800" dirty="0">
                <a:ea typeface="Calibri" panose="020F0502020204030204" pitchFamily="34" charset="0"/>
                <a:cs typeface="Kokila" panose="020B0604020202020204" pitchFamily="34" charset="0"/>
              </a:rPr>
              <a:t>तथात्र देवदत्तस्थानीयस्य रोर्हननसदृशलोपसम्पादकं </a:t>
            </a:r>
            <a:r>
              <a:rPr lang="en-IN" sz="28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‘</a:t>
            </a:r>
            <a:r>
              <a:rPr lang="sa-IN" sz="28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रो रि</a:t>
            </a:r>
            <a:r>
              <a:rPr lang="en-IN" sz="28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’</a:t>
            </a:r>
            <a:r>
              <a:rPr lang="sa-IN" sz="2800" dirty="0" smtClean="0">
                <a:ea typeface="Calibri" panose="020F0502020204030204" pitchFamily="34" charset="0"/>
                <a:cs typeface="Kokila" panose="020B0604020202020204" pitchFamily="34" charset="0"/>
              </a:rPr>
              <a:t> </a:t>
            </a:r>
            <a:r>
              <a:rPr lang="sa-IN" sz="2800" dirty="0">
                <a:ea typeface="Calibri" panose="020F0502020204030204" pitchFamily="34" charset="0"/>
                <a:cs typeface="Kokila" panose="020B0604020202020204" pitchFamily="34" charset="0"/>
              </a:rPr>
              <a:t>इति शास्त्रम्, तस्य प्रवृत्तिरेव </a:t>
            </a:r>
            <a:r>
              <a:rPr lang="sa-IN" sz="2800" dirty="0" smtClean="0">
                <a:ea typeface="Calibri" panose="020F0502020204030204" pitchFamily="34" charset="0"/>
                <a:cs typeface="Kokila" panose="020B0604020202020204" pitchFamily="34" charset="0"/>
              </a:rPr>
              <a:t>हननम्, </a:t>
            </a:r>
            <a:r>
              <a:rPr lang="sa-IN" sz="2800" dirty="0">
                <a:ea typeface="Calibri" panose="020F0502020204030204" pitchFamily="34" charset="0"/>
                <a:cs typeface="Kokila" panose="020B0604020202020204" pitchFamily="34" charset="0"/>
              </a:rPr>
              <a:t>तस्मिन् कृते रोरदर्शनमस्तीति </a:t>
            </a:r>
            <a:r>
              <a:rPr lang="en-IN" sz="28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‘</a:t>
            </a:r>
            <a:r>
              <a:rPr lang="sa-IN" sz="28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हशि च</a:t>
            </a:r>
            <a:r>
              <a:rPr lang="en-IN" sz="28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’</a:t>
            </a:r>
            <a:r>
              <a:rPr lang="sa-IN" sz="2800" dirty="0" smtClean="0">
                <a:ea typeface="Calibri" panose="020F0502020204030204" pitchFamily="34" charset="0"/>
                <a:cs typeface="Kokila" panose="020B0604020202020204" pitchFamily="34" charset="0"/>
              </a:rPr>
              <a:t> </a:t>
            </a:r>
            <a:r>
              <a:rPr lang="sa-IN" sz="2800" dirty="0">
                <a:ea typeface="Calibri" panose="020F0502020204030204" pitchFamily="34" charset="0"/>
                <a:cs typeface="Kokila" panose="020B0604020202020204" pitchFamily="34" charset="0"/>
              </a:rPr>
              <a:t>इति न प्रवर्त्तेत। अर्थात् कार्यासिद्धत्वपक्षे सिद्धे कार्य्ये असिद्धत्वारोपात् परत्वाल्लक्ष्ये कार्य्ये प्रवृत्तेरावश्यकतया परत्वात् त्रैपादिके कार्य्ये जाते रेफस्य लोपे सति असिद्धत्वारोपेऽपि देवदत्तहन्तृहतन्यायेन स्थानीभूतरोरभावात् </a:t>
            </a:r>
            <a:r>
              <a:rPr lang="en-IN" sz="28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‘</a:t>
            </a:r>
            <a:r>
              <a:rPr lang="sa-IN" sz="28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हशि च</a:t>
            </a:r>
            <a:r>
              <a:rPr lang="en-IN" sz="28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’</a:t>
            </a:r>
            <a:r>
              <a:rPr lang="sa-IN" sz="2800" dirty="0" smtClean="0">
                <a:ea typeface="Calibri" panose="020F0502020204030204" pitchFamily="34" charset="0"/>
                <a:cs typeface="Kokila" panose="020B0604020202020204" pitchFamily="34" charset="0"/>
              </a:rPr>
              <a:t> </a:t>
            </a:r>
            <a:r>
              <a:rPr lang="sa-IN" sz="2800" dirty="0">
                <a:ea typeface="Calibri" panose="020F0502020204030204" pitchFamily="34" charset="0"/>
                <a:cs typeface="Kokila" panose="020B0604020202020204" pitchFamily="34" charset="0"/>
              </a:rPr>
              <a:t>इत्युत्वं न स्यात्। तस्मात् शास्त्रस्यासिद्धत्वमेव न्याय्यम्।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16405286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8670" y="5044302"/>
            <a:ext cx="1072990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sa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प्रकोष्ठद्वयमध्यवर्त्तिन्यां </a:t>
            </a:r>
            <a:r>
              <a:rPr lang="sa-IN" sz="3600" dirty="0">
                <a:latin typeface="Kokila" panose="020B0604020202020204" pitchFamily="34" charset="0"/>
                <a:cs typeface="Kokila" panose="020B0604020202020204" pitchFamily="34" charset="0"/>
              </a:rPr>
              <a:t>देहल्यामुपस्थापितो दीपकः </a:t>
            </a:r>
            <a:r>
              <a:rPr lang="sa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प्रकोष्ठद्वयमपि </a:t>
            </a:r>
            <a:r>
              <a:rPr lang="sa-IN" sz="3600" dirty="0">
                <a:latin typeface="Kokila" panose="020B0604020202020204" pitchFamily="34" charset="0"/>
                <a:cs typeface="Kokila" panose="020B0604020202020204" pitchFamily="34" charset="0"/>
              </a:rPr>
              <a:t>स्वज्योतिषा </a:t>
            </a:r>
            <a:r>
              <a:rPr lang="sa-IN" sz="3600" dirty="0" smtClean="0">
                <a:latin typeface="Kokila" panose="020B0604020202020204" pitchFamily="34" charset="0"/>
                <a:cs typeface="Kokila" panose="020B0604020202020204" pitchFamily="34" charset="0"/>
              </a:rPr>
              <a:t>प्रकाशयतीति</a:t>
            </a:r>
            <a:r>
              <a:rPr lang="sa-IN" sz="3600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sa-IN" sz="2400" b="1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644153" y="49754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5</a:t>
            </a:r>
            <a:r>
              <a:rPr lang="sa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sa-IN" sz="4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देहलीदीपकन्यायः</a:t>
            </a:r>
            <a:endParaRPr lang="en-IN" sz="4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2486026"/>
            <a:ext cx="1714500" cy="171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4563" y="2228850"/>
            <a:ext cx="3038475" cy="235743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6967538" y="2228850"/>
            <a:ext cx="3038475" cy="235743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657475" y="3087166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-IN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प्रथमप्रकोष्ठः</a:t>
            </a:r>
            <a:endParaRPr lang="en-IN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7467615" y="3082398"/>
            <a:ext cx="2176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-IN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द्वितीयप्रकोष्ठः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xmlns="" val="158523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3914775" y="285751"/>
            <a:ext cx="4987178" cy="197167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5.1 देहलीदीपकन्यायस्य शास्त्रे प्रवृत्तिः</a:t>
            </a:r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‘</a:t>
            </a:r>
            <a:r>
              <a:rPr lang="sa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एकाच उपदेशेऽनुदात्तात्</a:t>
            </a:r>
            <a:r>
              <a:rPr lang="en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’</a:t>
            </a:r>
            <a:r>
              <a:rPr lang="sa-IN" sz="3200" dirty="0" smtClean="0">
                <a:ea typeface="Calibri" panose="020F0502020204030204" pitchFamily="34" charset="0"/>
                <a:cs typeface="Kokila" panose="020B0604020202020204" pitchFamily="34" charset="0"/>
              </a:rPr>
              <a:t> </a:t>
            </a:r>
            <a:r>
              <a:rPr lang="sa-IN" sz="3200" dirty="0">
                <a:ea typeface="Calibri" panose="020F0502020204030204" pitchFamily="34" charset="0"/>
                <a:cs typeface="Kokila" panose="020B0604020202020204" pitchFamily="34" charset="0"/>
              </a:rPr>
              <a:t>इति सूत्रस्थोपदेशशब्दः एकाच, अनुदात्तात् इति पदद्वयमध्ये आपादितः</a:t>
            </a:r>
            <a:r>
              <a:rPr lang="sa-IN" sz="3200" dirty="0" smtClean="0">
                <a:ea typeface="Calibri" panose="020F0502020204030204" pitchFamily="34" charset="0"/>
                <a:cs typeface="Kokila" panose="020B0604020202020204" pitchFamily="34" charset="0"/>
              </a:rPr>
              <a:t>,</a:t>
            </a:r>
            <a:r>
              <a:rPr lang="en-IN" sz="3200" dirty="0" smtClean="0">
                <a:ea typeface="Calibri" panose="020F0502020204030204" pitchFamily="34" charset="0"/>
                <a:cs typeface="Kokila" panose="020B0604020202020204" pitchFamily="34" charset="0"/>
              </a:rPr>
              <a:t> </a:t>
            </a:r>
            <a:r>
              <a:rPr lang="sa-IN" sz="3200" dirty="0" smtClean="0">
                <a:ea typeface="Calibri" panose="020F0502020204030204" pitchFamily="34" charset="0"/>
                <a:cs typeface="Kokila" panose="020B0604020202020204" pitchFamily="34" charset="0"/>
              </a:rPr>
              <a:t>अतः </a:t>
            </a:r>
            <a:r>
              <a:rPr lang="sa-IN" sz="3200" dirty="0">
                <a:ea typeface="Calibri" panose="020F0502020204030204" pitchFamily="34" charset="0"/>
                <a:cs typeface="Kokila" panose="020B0604020202020204" pitchFamily="34" charset="0"/>
              </a:rPr>
              <a:t>उभयेन सह अन्वेति। तथा च उपदेशावस्थायां यः एकाच्, उपदेशावस्थायां य अनुदात्तः ताभ्यां इण्निषेधः।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341686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638024"/>
            <a:ext cx="10615612" cy="4534177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मामकीनोऽयं शोधः </a:t>
            </a:r>
            <a:r>
              <a:rPr lang="en-IN" dirty="0"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शाब्दिकनिकाये लौकिकन्यायाः, तेषां सङ्गणकमाध्यमेन प्रस्तुतिश्च</a:t>
            </a:r>
            <a:r>
              <a:rPr lang="en-IN" dirty="0">
                <a:latin typeface="Kokila" panose="020B0604020202020204" pitchFamily="34" charset="0"/>
                <a:cs typeface="Kokila" panose="020B0604020202020204" pitchFamily="34" charset="0"/>
              </a:rPr>
              <a:t>’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 इत्याख्यो वर्त्तते। सामाजिकानां क्रियासामान्यं प्रति शब्दाः एव कारणत्वेनावस्थिताः</a:t>
            </a:r>
            <a:r>
              <a:rPr lang="en-IN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तत्त्र सामान्यानां वैखरीवाण्या</a:t>
            </a:r>
            <a:r>
              <a:rPr lang="en-IN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योगिनां पश्यन्तीवाण्या</a:t>
            </a:r>
            <a:r>
              <a:rPr lang="en-IN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मूकानाञ्च ध्वन्यात्मकशब्दैः जागतिकोऽयं व्यवहारः सुसम्पद्यते। अत एव आध्यात्मिकभौतिकविषयाणां चिन्तने प्रवृत्तानामस्मत्पूर्वजानामृषीणां शब्दतत्त्वविचारेऽभूत् प्रवृत्तिः। अस्याः एव परिणामः भीमकायमिदं शब्दशास्त्रं प्रथते। इत्थं शब्दशास्त्रेऽस्मिन् प्रामाणिकैराचार्य्यैः शब्दानां साधुत्वासाधुत्वम्</a:t>
            </a:r>
            <a:r>
              <a:rPr lang="en-IN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शाब्दिकानां दार्शनिकतत्त्वानि चोपस्थापितानि सन्ति। एतेषां राद्धान्तानां सुष्ठु अवबोधनाय शास्त्रे उद्धृतानां शास्त्रीयन्यायानाम्</a:t>
            </a:r>
            <a:r>
              <a:rPr lang="en-IN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लोकात् सिद्धानां लौकिकन्यायानाञ्च प्रवृत्तिः महदुपकाराय कल्पितेति सुधयः विदन्त्येव। शास्त्रस्य गूढतां विज्ञापयितुम्</a:t>
            </a:r>
            <a:r>
              <a:rPr lang="en-IN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शास्त्रज्ञानं चिरकालायोपस्थापयितुञ्च लौकिकदृष्टान्तेन सह शास्त्रान्वितिः आवश्यकी एव। तस्मात् केचन लौकिकन्यायाः अत्र शोधपत्त्रे स्वरूपप्रवृत्तिपुरस्सरं यथामति विमर्शिताः। अस्यां दिशि बहूनि कार्य्याणि जायमानानि सन्ति</a:t>
            </a:r>
            <a:r>
              <a:rPr lang="en-IN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जातान्यपि। तथापि रुचिकरतया शास्त्रसम्पादनाय</a:t>
            </a:r>
            <a:r>
              <a:rPr lang="en-IN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 नानासिद्धान्तावगतये</a:t>
            </a:r>
            <a:r>
              <a:rPr lang="en-IN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sa-IN" dirty="0">
                <a:latin typeface="Kokila" panose="020B0604020202020204" pitchFamily="34" charset="0"/>
                <a:cs typeface="Kokila" panose="020B0604020202020204" pitchFamily="34" charset="0"/>
              </a:rPr>
              <a:t>तत्समालोचनायै च लौकिकन्यायैः सह </a:t>
            </a:r>
            <a:r>
              <a:rPr lang="sa-IN" dirty="0" smtClean="0">
                <a:latin typeface="Kokila" panose="020B0604020202020204" pitchFamily="34" charset="0"/>
                <a:cs typeface="Kokila" panose="020B0604020202020204" pitchFamily="34" charset="0"/>
              </a:rPr>
              <a:t>सङ्गणकस्याप्युपयोगोऽवश्यङ्कर्त्तव्यः इति धिया एषः प्रयासो विहितः।</a:t>
            </a:r>
            <a:endParaRPr lang="en-IN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06227" y="188258"/>
            <a:ext cx="2608978" cy="874059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54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6. उपसंहारः</a:t>
            </a:r>
            <a:endParaRPr lang="en-IN" sz="54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635" y="211794"/>
            <a:ext cx="2294800" cy="995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xmlns="" val="74343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21675" y="1927274"/>
            <a:ext cx="3362178" cy="317929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8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॥धन्यवादाः॥</a:t>
            </a:r>
            <a:endParaRPr lang="en-IN" sz="4800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2006" y="1129081"/>
            <a:ext cx="2667000" cy="47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419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693023" y="363070"/>
            <a:ext cx="2407023" cy="699247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36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पुरोवाक्</a:t>
            </a:r>
            <a:endParaRPr lang="en-IN" sz="36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858" y="1393194"/>
            <a:ext cx="965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अथ शब्दानुशासनमि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’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ति प्रतिज्ञया प्रारब्धः सर्वशास्त्रोपकारकत्वात् महद्विशेषणेनालङ्कृतोऽयं 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महाभाष्यमि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’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ति </a:t>
            </a: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शाब्दिकग्रन्थः</a:t>
            </a:r>
            <a:r>
              <a:rPr lang="en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केषां शब्दानामिति प्रष्टव्ये सति 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लौकिकानां वैदिकानामिति सार्वत्रिकीं प्रवृत्तिं परित्यज्य लोकस्य प्राधान्यं प्रतिष्ठापयति। वैयाकरणसिद्धान्तेषु मूर्ध्नि संस्थितो राद्धान्तो वर्त्तते – सिद्धः शब्दार्थसम्बन्धः इति, शब्दार्थसम्बन्धः सिद्धः, कस्मात्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? 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लोकादित्युत्तरेण 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न लोकाद् भिद्यते शास्त्रमि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’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त्यभियुक्तिः पुष्णात्याचार्य्याः भगवत्पादाः महाभाष्यकृतः। </a:t>
            </a: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एवञ्च शब्दशास्त्रे 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बहवः लौकिकन्यायाः शास्त्रत्वसम्पादनाय स्वीकृताः आदृताश्चेति सुविदमेव। सङ्गणकीययुगेऽस्मिन् शास्त्रे सङ्गणकस्यापि प्रवृत्तिः किञ्चिद्वैलक्षण्यमादधाति। </a:t>
            </a: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सङ्गणकमेकमेतादृशं </a:t>
            </a:r>
            <a:r>
              <a:rPr lang="sa-IN" sz="2800" dirty="0">
                <a:latin typeface="Kokila" panose="020B0604020202020204" pitchFamily="34" charset="0"/>
                <a:cs typeface="Kokila" panose="020B0604020202020204" pitchFamily="34" charset="0"/>
              </a:rPr>
              <a:t>वैद्युतमुपकरणम्, यत्तथ्यानि, सूचनास्तथा निर्देशांश्चान्तः संस्थाप्य तान् विश्लेषयति तथावश्यकपरिणामान् निश्चितप्रारूपे बाह्यसाधनमाध्यमेनोत्पादयति। अस्य विशेषताः सन्ति - तीव्रगतित्वम्, स्वचालितत्वम्, त्रुटिरहितत्वम्, गोपनीयत्वम्, विशाला भण्डारणक्षमता, जीवनोपयोगित्वञ्च। एतैः सह रुचिमप्युत्पादयति शास्त्रे। अस्यैव प्रयोगः लौकिकन्यायेषु करणेन छात्त्राः शास्त्राध्ययने एकाग्रतया प्रविष्टाः भवन्ति।</a:t>
            </a:r>
            <a:endParaRPr lang="en-IN" sz="32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977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9" y="17929"/>
            <a:ext cx="12191999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3644153" y="77331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4484" y="1091720"/>
            <a:ext cx="3785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विवेच्याः अंशाः</a:t>
            </a:r>
            <a:endParaRPr lang="en-IN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3774" y="2374052"/>
            <a:ext cx="431560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lvl="0" indent="-357188">
              <a:buAutoNum type="arabicPeriod"/>
            </a:pPr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न्यायपदार्थः </a:t>
            </a:r>
            <a:r>
              <a:rPr lang="sa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कः, कतिविधश्चायम्</a:t>
            </a:r>
            <a:r>
              <a:rPr lang="en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  <a:endParaRPr lang="sa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57188" lvl="0" indent="-357188">
              <a:buAutoNum type="arabicPeriod"/>
            </a:pPr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लौकिकन्यायाः </a:t>
            </a:r>
            <a:r>
              <a:rPr lang="sa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के</a:t>
            </a:r>
            <a:r>
              <a:rPr lang="en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  <a:endParaRPr lang="sa-IN" sz="28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a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राजपुरप्रवेशन्यायः</a:t>
            </a:r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en-IN" sz="28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1"/>
            <a:r>
              <a:rPr lang="en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3.1 </a:t>
            </a: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राजपुरप्रवेशन्यायस्य शास्त्रे प्रवृत्तिः।</a:t>
            </a:r>
          </a:p>
          <a:p>
            <a:pPr marL="342900" indent="-342900">
              <a:buAutoNum type="arabicPeriod"/>
            </a:pPr>
            <a:r>
              <a:rPr lang="sa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देवदत्तहन्तृहतन्यायः</a:t>
            </a:r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  <a:p>
            <a:pPr lvl="1"/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4.1 देवदत्तहन्तृहतन्यायस्य शास्त्रे प्रवृत्तिः।</a:t>
            </a:r>
          </a:p>
          <a:p>
            <a:pPr marL="342900" indent="-342900">
              <a:buAutoNum type="arabicPeriod"/>
            </a:pPr>
            <a:r>
              <a:rPr lang="sa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देहलीदीपकन्यायः</a:t>
            </a:r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  <a:p>
            <a:pPr lvl="1"/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5.1 देहलीदीपकन्यायस्य शास्त्रे प्रवृत्तिः।</a:t>
            </a:r>
            <a:endParaRPr lang="sa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उपसंहारः।</a:t>
            </a:r>
          </a:p>
        </p:txBody>
      </p:sp>
    </p:spTree>
    <p:extLst>
      <p:ext uri="{BB962C8B-B14F-4D97-AF65-F5344CB8AC3E}">
        <p14:creationId xmlns:p14="http://schemas.microsoft.com/office/powerpoint/2010/main" xmlns="" val="1799715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05252" y="1871441"/>
            <a:ext cx="83858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buAutoNum type="arabicPeriod"/>
            </a:pPr>
            <a:r>
              <a:rPr lang="sa-IN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न्यायपदार्थः </a:t>
            </a:r>
            <a:r>
              <a:rPr lang="sa-IN" sz="4000" b="1" dirty="0">
                <a:latin typeface="Kokila" panose="020B0604020202020204" pitchFamily="34" charset="0"/>
                <a:cs typeface="Kokila" panose="020B0604020202020204" pitchFamily="34" charset="0"/>
              </a:rPr>
              <a:t>कः, कतिविधश्चायम्</a:t>
            </a:r>
            <a:r>
              <a:rPr lang="en-IN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  <a:endParaRPr lang="sa-IN" sz="40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ctr"/>
            <a:endParaRPr lang="sa-IN" sz="36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r>
              <a:rPr lang="sa-IN" sz="3200" dirty="0">
                <a:latin typeface="Kokila" panose="020B0604020202020204" pitchFamily="34" charset="0"/>
                <a:cs typeface="Kokila" panose="020B0604020202020204" pitchFamily="34" charset="0"/>
              </a:rPr>
              <a:t>न्यायो नाम शास्त्रे लोके वा जायमानो यो व्यवहारविशेषः, तत्प्रतिपादकं वाक्यञ्च। न्यायोऽयं द्विविधः – लौकिकन्यायः, शास्त्रीयन्यायश्च। लौकिकन्यायो यथा – 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sz="3200" dirty="0">
                <a:latin typeface="Kokila" panose="020B0604020202020204" pitchFamily="34" charset="0"/>
                <a:cs typeface="Kokila" panose="020B0604020202020204" pitchFamily="34" charset="0"/>
              </a:rPr>
              <a:t>छिन्नपुच्छे शुनि श्वत्वव्यवहारः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’</a:t>
            </a:r>
            <a:r>
              <a:rPr lang="sa-IN" sz="3200" dirty="0">
                <a:latin typeface="Kokila" panose="020B0604020202020204" pitchFamily="34" charset="0"/>
                <a:cs typeface="Kokila" panose="020B0604020202020204" pitchFamily="34" charset="0"/>
              </a:rPr>
              <a:t> इति। शास्त्रीयन्यायस्तु – 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sz="3200" dirty="0">
                <a:latin typeface="Kokila" panose="020B0604020202020204" pitchFamily="34" charset="0"/>
                <a:cs typeface="Kokila" panose="020B0604020202020204" pitchFamily="34" charset="0"/>
              </a:rPr>
              <a:t>श्रुतानुमितयोः श्रुतसम्बन्धो बलीयान्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’</a:t>
            </a:r>
            <a:r>
              <a:rPr lang="sa-IN" sz="3200" dirty="0">
                <a:latin typeface="Kokila" panose="020B0604020202020204" pitchFamily="34" charset="0"/>
                <a:cs typeface="Kokila" panose="020B0604020202020204" pitchFamily="34" charset="0"/>
              </a:rPr>
              <a:t> इति </a:t>
            </a:r>
            <a:r>
              <a:rPr lang="sa-IN" sz="3200" dirty="0" smtClean="0">
                <a:latin typeface="Kokila" panose="020B0604020202020204" pitchFamily="34" charset="0"/>
                <a:cs typeface="Kokila" panose="020B0604020202020204" pitchFamily="34" charset="0"/>
              </a:rPr>
              <a:t>मीमांसान्यायः।</a:t>
            </a:r>
            <a:endParaRPr lang="sa-IN" sz="3200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571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5658" y="2149853"/>
            <a:ext cx="91638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-IN" sz="3200" dirty="0">
                <a:latin typeface="Kokila" panose="020B0604020202020204" pitchFamily="34" charset="0"/>
                <a:cs typeface="Kokila" panose="020B0604020202020204" pitchFamily="34" charset="0"/>
              </a:rPr>
              <a:t>लौकिकदृष्टान्तेन लोकव्यवहारविशेषप्रतिपादकं यद्वाक्यमस्ति, येन शास्त्रावगतिरपि सुलभायते। यथा – कूपखानकन्यायः, काकतालिन्यायः, अर्द्धजरतीन्यायः तक्रकौण्डिन्यन्यायः, स्थालीपुलाकन्यायः, खले कपोतन्यायश्चेत्यादयः। एते लौकिकन्यायास्तु शताधिकाः एव सन्ति। अत्त्र पण्डितठाकुरदत्तशर्मविरचिते 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sz="3200" dirty="0">
                <a:latin typeface="Kokila" panose="020B0604020202020204" pitchFamily="34" charset="0"/>
                <a:cs typeface="Kokila" panose="020B0604020202020204" pitchFamily="34" charset="0"/>
              </a:rPr>
              <a:t>भुवनेशलौकिकन्यायसाहस्री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’</a:t>
            </a:r>
            <a:r>
              <a:rPr lang="sa-IN" sz="3200" dirty="0">
                <a:latin typeface="Kokila" panose="020B0604020202020204" pitchFamily="34" charset="0"/>
                <a:cs typeface="Kokila" panose="020B0604020202020204" pitchFamily="34" charset="0"/>
              </a:rPr>
              <a:t> इत्याख्येऽस्मिन् ग्रन्थे सहस्रसङ्ख्यकाः लौकिकन्यायाः विमर्शिताः वर्त्तन्ते। तत्त्र केचन न्यायाः शब्दनिकायेऽपि </a:t>
            </a:r>
            <a:r>
              <a:rPr lang="sa-IN" sz="3200" dirty="0" smtClean="0">
                <a:latin typeface="Kokila" panose="020B0604020202020204" pitchFamily="34" charset="0"/>
                <a:cs typeface="Kokila" panose="020B0604020202020204" pitchFamily="34" charset="0"/>
              </a:rPr>
              <a:t>सिद्धान्तावगतये स्वीकृताः।</a:t>
            </a:r>
            <a:endParaRPr lang="sa-IN" sz="2000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617258" y="193301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a-IN" sz="36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</a:t>
            </a:r>
            <a:r>
              <a:rPr lang="sa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sa-IN" sz="36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लौकिकन्यायाः के</a:t>
            </a:r>
            <a:r>
              <a:rPr lang="en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  <a:endParaRPr lang="sa-IN" sz="36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939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52875" y="365605"/>
            <a:ext cx="4000500" cy="120602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 </a:t>
            </a:r>
            <a:r>
              <a:rPr lang="sa-IN" sz="40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राजपुरप्रवेशन्यायः</a:t>
            </a:r>
            <a:endParaRPr lang="sa-IN" sz="40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10800000" flipH="1" flipV="1">
            <a:off x="1288243" y="5179208"/>
            <a:ext cx="4300537" cy="15144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a-IN" sz="2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विशृङ्खलतया राजपुरप्रवेशे राजपुरुषैस्ताडनादिकं क्रियेत इति भिया श्रेणीभूततया यथा तत्पुरप्रवेशः, एवं सुशृङ्खलतया यत्र कार्य्यकारणस्य विवक्षा तत्रास्य प्रवृत्तिरिति।</a:t>
            </a:r>
            <a:endParaRPr lang="en-IN" sz="2000" b="1" dirty="0">
              <a:solidFill>
                <a:schemeClr val="accent6">
                  <a:lumMod val="5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49" y="4955372"/>
            <a:ext cx="1978825" cy="1738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0" y="1672768"/>
            <a:ext cx="4429124" cy="2078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595" y="2920583"/>
            <a:ext cx="4241025" cy="2178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826"/>
          <a:stretch/>
        </p:blipFill>
        <p:spPr>
          <a:xfrm>
            <a:off x="7753369" y="2920584"/>
            <a:ext cx="4400550" cy="21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106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773811" y="390650"/>
            <a:ext cx="4000500" cy="120602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 </a:t>
            </a:r>
            <a:r>
              <a:rPr lang="sa-IN" sz="40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राजपुरप्रवेशन्यायः</a:t>
            </a:r>
            <a:endParaRPr lang="sa-IN" sz="40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 flipH="1" flipV="1">
            <a:off x="316691" y="4764890"/>
            <a:ext cx="4900612" cy="1528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a-IN" sz="2000" b="1" dirty="0">
                <a:solidFill>
                  <a:schemeClr val="accent4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राजपुरं प्रविशता पुंसा प्रथमसाधारणभृत्येन ततो विशिष्टभृत्येन ततो मन्त्रिणा परिचयः कर्त्तव्यः, तदनन्तरं राज्ञः साक्षात्कारो भवति, न तु भृत्यादीनतिक्रम्य साक्षादेव </a:t>
            </a:r>
            <a:r>
              <a:rPr lang="sa-IN" sz="2000" b="1" dirty="0" smtClean="0">
                <a:solidFill>
                  <a:schemeClr val="accent4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राजसाक्षात्कारः।</a:t>
            </a:r>
            <a:endParaRPr lang="en-IN" sz="2000" b="1" dirty="0">
              <a:solidFill>
                <a:schemeClr val="accent4">
                  <a:lumMod val="5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259" y="3299231"/>
            <a:ext cx="1895475" cy="1838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12" y="4798236"/>
            <a:ext cx="2952750" cy="1552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811" y="2951577"/>
            <a:ext cx="28575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34" y="1343034"/>
            <a:ext cx="2857500" cy="1600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02851">
            <a:off x="3753907" y="2889815"/>
            <a:ext cx="1037702" cy="420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02851">
            <a:off x="7613514" y="4613994"/>
            <a:ext cx="1037702" cy="4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121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52875" y="365605"/>
            <a:ext cx="4000500" cy="120602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 </a:t>
            </a:r>
            <a:r>
              <a:rPr lang="sa-IN" sz="40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राजपुरप्रवेशन्यायः</a:t>
            </a:r>
            <a:endParaRPr lang="sa-IN" sz="40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rot="10800000" flipH="1" flipV="1">
            <a:off x="180972" y="5229229"/>
            <a:ext cx="6200775" cy="11858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a-IN" sz="24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राजपुरप्रवेशाभिलाषिपुरुषाः स्वस्वकार्य्यसाधकाकाङ्क्षितराजपुरुषैः सह संयुज्य राजपुरं </a:t>
            </a:r>
            <a:r>
              <a:rPr lang="sa-IN" sz="2400" b="1" dirty="0" smtClean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प्रविशन्ति।</a:t>
            </a:r>
            <a:endParaRPr lang="en-IN" sz="2400" b="1" dirty="0">
              <a:solidFill>
                <a:srgbClr val="7030A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953" y="968615"/>
            <a:ext cx="1574010" cy="2049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" y="1465610"/>
            <a:ext cx="2952750" cy="1552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0153" y="4932792"/>
            <a:ext cx="2952750" cy="1552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229" y="3443726"/>
            <a:ext cx="2857500" cy="1600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02851">
            <a:off x="3384828" y="3169446"/>
            <a:ext cx="1037702" cy="4206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02851">
            <a:off x="7678981" y="4940671"/>
            <a:ext cx="1037702" cy="4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701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52875" y="365605"/>
            <a:ext cx="4776788" cy="1906108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0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3.1 राजपुरप्रवेशन्यायस्य शास्त्रे प्रवृत्तिः</a:t>
            </a:r>
            <a:endParaRPr lang="sa-IN" sz="40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605907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‘</a:t>
            </a:r>
            <a:r>
              <a:rPr lang="sa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घटमानय</a:t>
            </a:r>
            <a:r>
              <a:rPr lang="en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’</a:t>
            </a:r>
            <a:r>
              <a:rPr lang="sa-IN" sz="3200" dirty="0" smtClean="0">
                <a:ea typeface="Calibri" panose="020F0502020204030204" pitchFamily="34" charset="0"/>
                <a:cs typeface="Kokila" panose="020B0604020202020204" pitchFamily="34" charset="0"/>
              </a:rPr>
              <a:t>  </a:t>
            </a:r>
            <a:r>
              <a:rPr lang="sa-IN" sz="3200" dirty="0">
                <a:ea typeface="Calibri" panose="020F0502020204030204" pitchFamily="34" charset="0"/>
                <a:cs typeface="Kokila" panose="020B0604020202020204" pitchFamily="34" charset="0"/>
              </a:rPr>
              <a:t>इत्यत्र घटनिष्ठङ्कर्म्मत्वम् इति </a:t>
            </a:r>
            <a:r>
              <a:rPr lang="sa-IN" sz="3200" b="1" dirty="0">
                <a:ea typeface="Calibri" panose="020F0502020204030204" pitchFamily="34" charset="0"/>
                <a:cs typeface="Kokila" panose="020B0604020202020204" pitchFamily="34" charset="0"/>
              </a:rPr>
              <a:t>घटम्</a:t>
            </a:r>
            <a:r>
              <a:rPr lang="sa-IN" sz="3200" dirty="0">
                <a:ea typeface="Calibri" panose="020F0502020204030204" pitchFamily="34" charset="0"/>
                <a:cs typeface="Kokila" panose="020B0604020202020204" pitchFamily="34" charset="0"/>
              </a:rPr>
              <a:t> इत्यस्यार्थः, आनयनानुकूलकृतिरिति </a:t>
            </a:r>
            <a:r>
              <a:rPr lang="sa-IN" sz="3200" b="1" dirty="0">
                <a:ea typeface="Calibri" panose="020F0502020204030204" pitchFamily="34" charset="0"/>
                <a:cs typeface="Kokila" panose="020B0604020202020204" pitchFamily="34" charset="0"/>
              </a:rPr>
              <a:t>आनय</a:t>
            </a:r>
            <a:r>
              <a:rPr lang="sa-IN" sz="3200" dirty="0">
                <a:ea typeface="Calibri" panose="020F0502020204030204" pitchFamily="34" charset="0"/>
                <a:cs typeface="Kokila" panose="020B0604020202020204" pitchFamily="34" charset="0"/>
              </a:rPr>
              <a:t> इत्यस्यार्थ इति खण्डवाक्यार्थः, एतदनन्तरं घटकर्म्मकानयनानुकूलकृतिमान् इति वाक्यार्थबोधो भवति।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4186263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6672F646-409B-4F27-A991-CD56BE0F2656}" vid="{61423472-623E-4DBB-B1C9-DAA5201375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586</TotalTime>
  <Words>509</Words>
  <Application>Microsoft Office PowerPoint</Application>
  <PresentationFormat>Custom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Dr. Janakisharan Acharya</cp:lastModifiedBy>
  <cp:revision>223</cp:revision>
  <dcterms:created xsi:type="dcterms:W3CDTF">2020-10-21T15:18:07Z</dcterms:created>
  <dcterms:modified xsi:type="dcterms:W3CDTF">2021-04-03T14:23:23Z</dcterms:modified>
</cp:coreProperties>
</file>