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jfif" ContentType="image/j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88" r:id="rId5"/>
    <p:sldId id="256" r:id="rId6"/>
    <p:sldId id="277" r:id="rId7"/>
    <p:sldId id="289" r:id="rId8"/>
    <p:sldId id="278" r:id="rId9"/>
    <p:sldId id="276" r:id="rId10"/>
    <p:sldId id="279" r:id="rId11"/>
    <p:sldId id="271" r:id="rId12"/>
    <p:sldId id="280" r:id="rId13"/>
    <p:sldId id="281" r:id="rId14"/>
    <p:sldId id="282" r:id="rId15"/>
    <p:sldId id="283" r:id="rId16"/>
    <p:sldId id="284" r:id="rId17"/>
    <p:sldId id="285" r:id="rId18"/>
    <p:sldId id="286" r:id="rId19"/>
    <p:sldId id="287" r:id="rId20"/>
    <p:sldId id="290"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p:cViewPr varScale="1">
        <p:scale>
          <a:sx n="73" d="100"/>
          <a:sy n="73" d="100"/>
        </p:scale>
        <p:origin x="-624" y="-10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89A7E-1A1A-4510-A503-73332C472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EB25EBB-CE0A-4327-9728-98EAB80EE72A}">
      <dgm:prSet/>
      <dgm:spPr>
        <a:solidFill>
          <a:srgbClr val="FFC000"/>
        </a:solidFill>
      </dgm:spPr>
      <dgm:t>
        <a:bodyPr/>
        <a:lstStyle/>
        <a:p>
          <a:pPr algn="ctr"/>
          <a:r>
            <a:rPr lang="hi-IN" b="1" dirty="0">
              <a:solidFill>
                <a:srgbClr val="002060"/>
              </a:solidFill>
              <a:latin typeface="Sanskrit Text" panose="02020503050405020304" pitchFamily="18" charset="0"/>
              <a:cs typeface="Sanskrit Text" panose="02020503050405020304" pitchFamily="18" charset="0"/>
            </a:rPr>
            <a:t>शतपथ ब्राह्मण परिचय </a:t>
          </a:r>
          <a:endParaRPr lang="en-IN" b="1" dirty="0">
            <a:solidFill>
              <a:srgbClr val="002060"/>
            </a:solidFill>
            <a:latin typeface="Sanskrit Text" panose="02020503050405020304" pitchFamily="18" charset="0"/>
            <a:cs typeface="Sanskrit Text" panose="02020503050405020304" pitchFamily="18" charset="0"/>
          </a:endParaRPr>
        </a:p>
      </dgm:t>
    </dgm:pt>
    <dgm:pt modelId="{6C081B46-0CDF-47AC-BCFB-A4AC38FF990A}" type="parTrans" cxnId="{B6C9A27A-2D5E-42B9-87E3-B64487458B7E}">
      <dgm:prSet/>
      <dgm:spPr/>
      <dgm:t>
        <a:bodyPr/>
        <a:lstStyle/>
        <a:p>
          <a:endParaRPr lang="en-IN">
            <a:latin typeface="Akshar Unicode" panose="00000400000000000000" pitchFamily="2" charset="0"/>
            <a:cs typeface="Akshar Unicode" panose="00000400000000000000" pitchFamily="2" charset="0"/>
          </a:endParaRPr>
        </a:p>
      </dgm:t>
    </dgm:pt>
    <dgm:pt modelId="{AC435187-A162-410E-AFC1-C97AB1A48EF6}" type="sibTrans" cxnId="{B6C9A27A-2D5E-42B9-87E3-B64487458B7E}">
      <dgm:prSet/>
      <dgm:spPr/>
      <dgm:t>
        <a:bodyPr/>
        <a:lstStyle/>
        <a:p>
          <a:endParaRPr lang="en-IN">
            <a:latin typeface="Akshar Unicode" panose="00000400000000000000" pitchFamily="2" charset="0"/>
            <a:cs typeface="Akshar Unicode" panose="00000400000000000000" pitchFamily="2" charset="0"/>
          </a:endParaRPr>
        </a:p>
      </dgm:t>
    </dgm:pt>
    <dgm:pt modelId="{3202770A-B239-481E-9E82-415EDBF9C161}" type="pres">
      <dgm:prSet presAssocID="{5D589A7E-1A1A-4510-A503-73332C4728E6}" presName="linear" presStyleCnt="0">
        <dgm:presLayoutVars>
          <dgm:animLvl val="lvl"/>
          <dgm:resizeHandles val="exact"/>
        </dgm:presLayoutVars>
      </dgm:prSet>
      <dgm:spPr/>
      <dgm:t>
        <a:bodyPr/>
        <a:lstStyle/>
        <a:p>
          <a:endParaRPr lang="en-US"/>
        </a:p>
      </dgm:t>
    </dgm:pt>
    <dgm:pt modelId="{AB6EA09E-FBFB-4E2E-980B-2741291A4069}" type="pres">
      <dgm:prSet presAssocID="{5EB25EBB-CE0A-4327-9728-98EAB80EE72A}" presName="parentText" presStyleLbl="node1" presStyleIdx="0" presStyleCnt="1">
        <dgm:presLayoutVars>
          <dgm:chMax val="0"/>
          <dgm:bulletEnabled val="1"/>
        </dgm:presLayoutVars>
      </dgm:prSet>
      <dgm:spPr/>
      <dgm:t>
        <a:bodyPr/>
        <a:lstStyle/>
        <a:p>
          <a:endParaRPr lang="en-US"/>
        </a:p>
      </dgm:t>
    </dgm:pt>
  </dgm:ptLst>
  <dgm:cxnLst>
    <dgm:cxn modelId="{8C973B5E-BD94-4418-AD13-958BDC8C35BE}" type="presOf" srcId="{5D589A7E-1A1A-4510-A503-73332C4728E6}" destId="{3202770A-B239-481E-9E82-415EDBF9C161}" srcOrd="0" destOrd="0" presId="urn:microsoft.com/office/officeart/2005/8/layout/vList2"/>
    <dgm:cxn modelId="{B6C9A27A-2D5E-42B9-87E3-B64487458B7E}" srcId="{5D589A7E-1A1A-4510-A503-73332C4728E6}" destId="{5EB25EBB-CE0A-4327-9728-98EAB80EE72A}" srcOrd="0" destOrd="0" parTransId="{6C081B46-0CDF-47AC-BCFB-A4AC38FF990A}" sibTransId="{AC435187-A162-410E-AFC1-C97AB1A48EF6}"/>
    <dgm:cxn modelId="{DE5AF82F-36BA-4C3A-9C95-C7D2A8C9F9C4}" type="presOf" srcId="{5EB25EBB-CE0A-4327-9728-98EAB80EE72A}" destId="{AB6EA09E-FBFB-4E2E-980B-2741291A4069}" srcOrd="0" destOrd="0" presId="urn:microsoft.com/office/officeart/2005/8/layout/vList2"/>
    <dgm:cxn modelId="{7FF90A25-B37E-476F-AE49-9C18CE6D6A44}" type="presParOf" srcId="{3202770A-B239-481E-9E82-415EDBF9C161}" destId="{AB6EA09E-FBFB-4E2E-980B-2741291A4069}" srcOrd="0" destOrd="0" presId="urn:microsoft.com/office/officeart/2005/8/layout/vList2"/>
  </dgm:cxnLst>
  <dgm:bg>
    <a:solidFill>
      <a:schemeClr val="accent3">
        <a:lumMod val="7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F8F9A-2A36-4EA4-AF63-6A5EF4D52082}" type="doc">
      <dgm:prSet loTypeId="urn:microsoft.com/office/officeart/2005/8/layout/vList3#1" loCatId="list" qsTypeId="urn:microsoft.com/office/officeart/2005/8/quickstyle/simple1" qsCatId="simple" csTypeId="urn:microsoft.com/office/officeart/2005/8/colors/accent2_3" csCatId="accent2" phldr="1"/>
      <dgm:spPr/>
      <dgm:t>
        <a:bodyPr/>
        <a:lstStyle/>
        <a:p>
          <a:endParaRPr lang="en-IN"/>
        </a:p>
      </dgm:t>
    </dgm:pt>
    <dgm:pt modelId="{C35E96A0-56C7-4965-8113-E84510F35B4C}">
      <dgm:prSet custT="1"/>
      <dgm:spPr>
        <a:solidFill>
          <a:srgbClr val="FFFF00"/>
        </a:solidFill>
      </dgm:spPr>
      <dgm:t>
        <a:bodyPr/>
        <a:lstStyle/>
        <a:p>
          <a:r>
            <a:rPr lang="hi-IN" sz="3200" b="1" dirty="0">
              <a:solidFill>
                <a:schemeClr val="bg1"/>
              </a:solidFill>
              <a:latin typeface="Aparajita" panose="020B0604020202020204" pitchFamily="34" charset="0"/>
              <a:cs typeface="Aparajita" panose="020B0604020202020204" pitchFamily="34" charset="0"/>
            </a:rPr>
            <a:t>शतपथ ब्राह्मण के रचयिता एवं नामकरण</a:t>
          </a:r>
          <a:r>
            <a:rPr lang="gu-IN" sz="3200" b="1" dirty="0">
              <a:solidFill>
                <a:schemeClr val="bg1"/>
              </a:solidFill>
              <a:latin typeface="Aparajita" panose="020B0604020202020204" pitchFamily="34" charset="0"/>
              <a:cs typeface="Aparajita" panose="02020603050405020304" pitchFamily="18" charset="0"/>
            </a:rPr>
            <a:t> </a:t>
          </a:r>
          <a:endParaRPr lang="en-IN" sz="3200" b="1" dirty="0">
            <a:solidFill>
              <a:schemeClr val="bg1"/>
            </a:solidFill>
            <a:latin typeface="Aparajita" panose="020B0604020202020204" pitchFamily="34" charset="0"/>
            <a:cs typeface="Aparajita" panose="020B0604020202020204" pitchFamily="34" charset="0"/>
          </a:endParaRPr>
        </a:p>
      </dgm:t>
    </dgm:pt>
    <dgm:pt modelId="{7CA6E200-F23F-44AC-8E82-463A823C68BD}" type="parTrans" cxnId="{9CE6B403-F689-43BB-9D4F-B0D704503E8A}">
      <dgm:prSet/>
      <dgm:spPr/>
      <dgm:t>
        <a:bodyPr/>
        <a:lstStyle/>
        <a:p>
          <a:endParaRPr lang="en-IN"/>
        </a:p>
      </dgm:t>
    </dgm:pt>
    <dgm:pt modelId="{F7952F29-8890-4FA0-87AA-191FEE568C87}" type="sibTrans" cxnId="{9CE6B403-F689-43BB-9D4F-B0D704503E8A}">
      <dgm:prSet/>
      <dgm:spPr/>
      <dgm:t>
        <a:bodyPr/>
        <a:lstStyle/>
        <a:p>
          <a:endParaRPr lang="en-IN"/>
        </a:p>
      </dgm:t>
    </dgm:pt>
    <dgm:pt modelId="{1C163A6D-9713-433B-B9D4-CF501EDF10FD}" type="pres">
      <dgm:prSet presAssocID="{BC9F8F9A-2A36-4EA4-AF63-6A5EF4D52082}" presName="linearFlow" presStyleCnt="0">
        <dgm:presLayoutVars>
          <dgm:dir/>
          <dgm:resizeHandles val="exact"/>
        </dgm:presLayoutVars>
      </dgm:prSet>
      <dgm:spPr/>
      <dgm:t>
        <a:bodyPr/>
        <a:lstStyle/>
        <a:p>
          <a:endParaRPr lang="en-US"/>
        </a:p>
      </dgm:t>
    </dgm:pt>
    <dgm:pt modelId="{80DE69FF-CD88-49AE-83C9-B7551FD80D43}" type="pres">
      <dgm:prSet presAssocID="{C35E96A0-56C7-4965-8113-E84510F35B4C}" presName="composite" presStyleCnt="0"/>
      <dgm:spPr/>
    </dgm:pt>
    <dgm:pt modelId="{7B8B98B2-7F25-47B0-B12E-51B0C105CFCD}" type="pres">
      <dgm:prSet presAssocID="{C35E96A0-56C7-4965-8113-E84510F35B4C}" presName="imgShp" presStyleLbl="fgImgPlace1" presStyleIdx="0" presStyleCnt="1" custLinFactX="-62712" custLinFactNeighborX="-100000" custLinFactNeighborY="49"/>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pt>
    <dgm:pt modelId="{9FA45E72-50FA-4C12-9647-468069ECBA20}" type="pres">
      <dgm:prSet presAssocID="{C35E96A0-56C7-4965-8113-E84510F35B4C}" presName="txShp" presStyleLbl="node1" presStyleIdx="0" presStyleCnt="1" custScaleX="150376" custScaleY="98937" custLinFactNeighborX="29331" custLinFactNeighborY="1101">
        <dgm:presLayoutVars>
          <dgm:bulletEnabled val="1"/>
        </dgm:presLayoutVars>
      </dgm:prSet>
      <dgm:spPr/>
      <dgm:t>
        <a:bodyPr/>
        <a:lstStyle/>
        <a:p>
          <a:endParaRPr lang="en-US"/>
        </a:p>
      </dgm:t>
    </dgm:pt>
  </dgm:ptLst>
  <dgm:cxnLst>
    <dgm:cxn modelId="{9CE6B403-F689-43BB-9D4F-B0D704503E8A}" srcId="{BC9F8F9A-2A36-4EA4-AF63-6A5EF4D52082}" destId="{C35E96A0-56C7-4965-8113-E84510F35B4C}" srcOrd="0" destOrd="0" parTransId="{7CA6E200-F23F-44AC-8E82-463A823C68BD}" sibTransId="{F7952F29-8890-4FA0-87AA-191FEE568C87}"/>
    <dgm:cxn modelId="{0C0974A7-8E13-45BA-B256-C985D817C660}" type="presOf" srcId="{BC9F8F9A-2A36-4EA4-AF63-6A5EF4D52082}" destId="{1C163A6D-9713-433B-B9D4-CF501EDF10FD}" srcOrd="0" destOrd="0" presId="urn:microsoft.com/office/officeart/2005/8/layout/vList3#1"/>
    <dgm:cxn modelId="{3827764F-261E-4316-904B-8EA2C5FD61F6}" type="presOf" srcId="{C35E96A0-56C7-4965-8113-E84510F35B4C}" destId="{9FA45E72-50FA-4C12-9647-468069ECBA20}" srcOrd="0" destOrd="0" presId="urn:microsoft.com/office/officeart/2005/8/layout/vList3#1"/>
    <dgm:cxn modelId="{99B8FF6B-288C-4663-8B05-6BCE09311761}" type="presParOf" srcId="{1C163A6D-9713-433B-B9D4-CF501EDF10FD}" destId="{80DE69FF-CD88-49AE-83C9-B7551FD80D43}" srcOrd="0" destOrd="0" presId="urn:microsoft.com/office/officeart/2005/8/layout/vList3#1"/>
    <dgm:cxn modelId="{A895F04D-9AFD-4397-9B2D-D2E4EA386D4C}" type="presParOf" srcId="{80DE69FF-CD88-49AE-83C9-B7551FD80D43}" destId="{7B8B98B2-7F25-47B0-B12E-51B0C105CFCD}" srcOrd="0" destOrd="0" presId="urn:microsoft.com/office/officeart/2005/8/layout/vList3#1"/>
    <dgm:cxn modelId="{D6A8A387-21E3-47B0-B3AD-0767B81C9957}" type="presParOf" srcId="{80DE69FF-CD88-49AE-83C9-B7551FD80D43}" destId="{9FA45E72-50FA-4C12-9647-468069ECBA20}"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EA09E-FBFB-4E2E-980B-2741291A4069}">
      <dsp:nvSpPr>
        <dsp:cNvPr id="0" name=""/>
        <dsp:cNvSpPr/>
      </dsp:nvSpPr>
      <dsp:spPr>
        <a:xfrm>
          <a:off x="0" y="58987"/>
          <a:ext cx="7772400" cy="1863225"/>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hi-IN" sz="6500" b="1" kern="1200" dirty="0">
              <a:solidFill>
                <a:srgbClr val="002060"/>
              </a:solidFill>
              <a:latin typeface="Sanskrit Text" panose="02020503050405020304" pitchFamily="18" charset="0"/>
              <a:cs typeface="Sanskrit Text" panose="02020503050405020304" pitchFamily="18" charset="0"/>
            </a:rPr>
            <a:t>शतपथ ब्राह्मण परिचय </a:t>
          </a:r>
          <a:endParaRPr lang="en-IN" sz="6500" b="1" kern="1200" dirty="0">
            <a:solidFill>
              <a:srgbClr val="002060"/>
            </a:solidFill>
            <a:latin typeface="Sanskrit Text" panose="02020503050405020304" pitchFamily="18" charset="0"/>
            <a:cs typeface="Sanskrit Text" panose="02020503050405020304" pitchFamily="18" charset="0"/>
          </a:endParaRPr>
        </a:p>
      </dsp:txBody>
      <dsp:txXfrm>
        <a:off x="90955" y="149942"/>
        <a:ext cx="7590490" cy="1681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45E72-50FA-4C12-9647-468069ECBA20}">
      <dsp:nvSpPr>
        <dsp:cNvPr id="0" name=""/>
        <dsp:cNvSpPr/>
      </dsp:nvSpPr>
      <dsp:spPr>
        <a:xfrm rot="10800000">
          <a:off x="-1" y="8970"/>
          <a:ext cx="7389814" cy="764633"/>
        </a:xfrm>
        <a:prstGeom prst="homePlate">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05" tIns="121920" rIns="227584" bIns="121920" numCol="1" spcCol="1270" anchor="ctr" anchorCtr="0">
          <a:noAutofit/>
        </a:bodyPr>
        <a:lstStyle/>
        <a:p>
          <a:pPr marL="0" lvl="0" indent="0" algn="ctr" defTabSz="1422400">
            <a:lnSpc>
              <a:spcPct val="90000"/>
            </a:lnSpc>
            <a:spcBef>
              <a:spcPct val="0"/>
            </a:spcBef>
            <a:spcAft>
              <a:spcPct val="35000"/>
            </a:spcAft>
            <a:buNone/>
          </a:pPr>
          <a:r>
            <a:rPr lang="hi-IN" sz="3200" b="1" kern="1200" dirty="0">
              <a:solidFill>
                <a:schemeClr val="bg1"/>
              </a:solidFill>
              <a:latin typeface="Aparajita" panose="020B0604020202020204" pitchFamily="34" charset="0"/>
              <a:cs typeface="Aparajita" panose="020B0604020202020204" pitchFamily="34" charset="0"/>
            </a:rPr>
            <a:t>शतपथ ब्राह्मण के रचयिता एवं नामकरण</a:t>
          </a:r>
          <a:r>
            <a:rPr lang="gu-IN" sz="3200" b="1" kern="1200" dirty="0">
              <a:solidFill>
                <a:schemeClr val="bg1"/>
              </a:solidFill>
              <a:latin typeface="Aparajita" panose="020B0604020202020204" pitchFamily="34" charset="0"/>
              <a:cs typeface="Aparajita" panose="02020603050405020304" pitchFamily="18" charset="0"/>
            </a:rPr>
            <a:t> </a:t>
          </a:r>
          <a:endParaRPr lang="en-IN" sz="3200" b="1" kern="1200" dirty="0">
            <a:solidFill>
              <a:schemeClr val="bg1"/>
            </a:solidFill>
            <a:latin typeface="Aparajita" panose="020B0604020202020204" pitchFamily="34" charset="0"/>
            <a:cs typeface="Aparajita" panose="020B0604020202020204" pitchFamily="34" charset="0"/>
          </a:endParaRPr>
        </a:p>
      </dsp:txBody>
      <dsp:txXfrm rot="10800000">
        <a:off x="191157" y="8970"/>
        <a:ext cx="7198656" cy="764633"/>
      </dsp:txXfrm>
    </dsp:sp>
    <dsp:sp modelId="{7B8B98B2-7F25-47B0-B12E-51B0C105CFCD}">
      <dsp:nvSpPr>
        <dsp:cNvPr id="0" name=""/>
        <dsp:cNvSpPr/>
      </dsp:nvSpPr>
      <dsp:spPr>
        <a:xfrm>
          <a:off x="0" y="755"/>
          <a:ext cx="772848" cy="7728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pPr/>
              <a:t>03/04/2021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a:t>
            </a:fld>
            <a:endParaRPr dirty="0"/>
          </a:p>
        </p:txBody>
      </p:sp>
    </p:spTree>
    <p:extLst>
      <p:ext uri="{BB962C8B-B14F-4D97-AF65-F5344CB8AC3E}">
        <p14:creationId xmlns:p14="http://schemas.microsoft.com/office/powerpoint/2010/main" xmlns=""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pPr/>
              <a:t>03/04/2021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a:t>
            </a:fld>
            <a:endParaRPr dirty="0"/>
          </a:p>
        </p:txBody>
      </p:sp>
    </p:spTree>
    <p:extLst>
      <p:ext uri="{BB962C8B-B14F-4D97-AF65-F5344CB8AC3E}">
        <p14:creationId xmlns:p14="http://schemas.microsoft.com/office/powerpoint/2010/main" xmlns=""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xmlns="" val="1988707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213953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214899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3127202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44008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3357889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1413878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3195692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1021311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dirty="0"/>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253663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1219575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03/04/2021</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xmlns="" val="3971934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dirty="0"/>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03/04/2021</a:t>
            </a:fld>
            <a:endParaRPr dirty="0"/>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dirty="0"/>
          </a:p>
        </p:txBody>
      </p:sp>
    </p:spTree>
    <p:extLst>
      <p:ext uri="{BB962C8B-B14F-4D97-AF65-F5344CB8AC3E}">
        <p14:creationId xmlns:p14="http://schemas.microsoft.com/office/powerpoint/2010/main" xmlns=""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2771AB1B-3AE9-46E7-B40C-6E3284698993}"/>
              </a:ext>
            </a:extLst>
          </p:cNvPr>
          <p:cNvGraphicFramePr/>
          <p:nvPr>
            <p:extLst>
              <p:ext uri="{D42A27DB-BD31-4B8C-83A1-F6EECF244321}">
                <p14:modId xmlns:p14="http://schemas.microsoft.com/office/powerpoint/2010/main" xmlns="" val="2652349689"/>
              </p:ext>
            </p:extLst>
          </p:nvPr>
        </p:nvGraphicFramePr>
        <p:xfrm>
          <a:off x="1674812" y="2362200"/>
          <a:ext cx="77724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xmlns="" id="{D5010959-CCEF-451D-B2C5-1449CAC0BFDD}"/>
              </a:ext>
            </a:extLst>
          </p:cNvPr>
          <p:cNvSpPr/>
          <p:nvPr/>
        </p:nvSpPr>
        <p:spPr>
          <a:xfrm>
            <a:off x="6533966" y="4648200"/>
            <a:ext cx="3693080" cy="954107"/>
          </a:xfrm>
          <a:prstGeom prst="rect">
            <a:avLst/>
          </a:prstGeom>
          <a:noFill/>
        </p:spPr>
        <p:txBody>
          <a:bodyPr wrap="square" lIns="91440" tIns="45720" rIns="91440" bIns="45720">
            <a:spAutoFit/>
          </a:bodyPr>
          <a:lstStyle/>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Vipul j. jadav</a:t>
            </a:r>
          </a:p>
          <a:p>
            <a:pPr algn="ctr"/>
            <a:r>
              <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hi-IN"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वेद विभाग </a:t>
            </a:r>
            <a:endParaRPr 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3395359" y="1474197"/>
            <a:ext cx="5126182" cy="98488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342900" indent="-342900" algn="ctr">
              <a:lnSpc>
                <a:spcPct val="90000"/>
              </a:lnSpc>
              <a:spcBef>
                <a:spcPct val="20000"/>
              </a:spcBef>
              <a:defRPr/>
            </a:pPr>
            <a:r>
              <a:rPr lang="hi-IN" sz="4000" b="1" dirty="0" smtClean="0">
                <a:solidFill>
                  <a:schemeClr val="tx1"/>
                </a:solidFill>
                <a:latin typeface="ChanakyaBBTUni" pitchFamily="2" charset="0"/>
                <a:ea typeface="Arial Unicode MS" pitchFamily="34" charset="-128"/>
                <a:cs typeface="ChanakyaBBTUni" pitchFamily="2" charset="0"/>
              </a:rPr>
              <a:t>श्रीसोमनाथसंस्कृतविश्वविद्यालयः</a:t>
            </a:r>
          </a:p>
          <a:p>
            <a:pPr marL="342900" indent="-342900" algn="ctr">
              <a:lnSpc>
                <a:spcPct val="90000"/>
              </a:lnSpc>
              <a:spcBef>
                <a:spcPct val="20000"/>
              </a:spcBef>
              <a:defRPr/>
            </a:pPr>
            <a:r>
              <a:rPr lang="hi-IN" sz="2000" dirty="0" smtClean="0">
                <a:solidFill>
                  <a:schemeClr val="tx1"/>
                </a:solidFill>
                <a:latin typeface="ChanakyaBBTUni" pitchFamily="2" charset="0"/>
                <a:ea typeface="Arial Unicode MS" pitchFamily="34" charset="-128"/>
                <a:cs typeface="ChanakyaBBTUni" pitchFamily="2" charset="0"/>
              </a:rPr>
              <a:t>राजेन्द्रभुवन मार्गः, वेरावलम् – ३६२२६६ गीर सोमनाथः (गुजरातम्)</a:t>
            </a:r>
            <a:endParaRPr lang="en-US" sz="2000" dirty="0" smtClean="0">
              <a:solidFill>
                <a:schemeClr val="tx1"/>
              </a:solidFill>
              <a:latin typeface="ChanakyaBBTUni" pitchFamily="2" charset="0"/>
              <a:ea typeface="Arial Unicode MS" pitchFamily="34" charset="-128"/>
              <a:cs typeface="ChanakyaBBTUni" pitchFamily="2" charset="0"/>
            </a:endParaRPr>
          </a:p>
        </p:txBody>
      </p:sp>
      <p:pic>
        <p:nvPicPr>
          <p:cNvPr id="6" name="Picture 5" descr="G:\Janaki\SSSU\Logo copy1.jpg"/>
          <p:cNvPicPr>
            <a:picLocks noChangeAspect="1" noChangeArrowheads="1"/>
          </p:cNvPicPr>
          <p:nvPr/>
        </p:nvPicPr>
        <p:blipFill>
          <a:blip r:embed="rId6">
            <a:clrChange>
              <a:clrFrom>
                <a:srgbClr val="FFFFFE"/>
              </a:clrFrom>
              <a:clrTo>
                <a:srgbClr val="FFFFFE">
                  <a:alpha val="0"/>
                </a:srgbClr>
              </a:clrTo>
            </a:clrChange>
          </a:blip>
          <a:srcRect/>
          <a:stretch>
            <a:fillRect/>
          </a:stretch>
        </p:blipFill>
        <p:spPr bwMode="auto">
          <a:xfrm>
            <a:off x="5392998" y="254998"/>
            <a:ext cx="923086" cy="1066800"/>
          </a:xfrm>
          <a:prstGeom prst="rect">
            <a:avLst/>
          </a:prstGeom>
          <a:noFill/>
        </p:spPr>
      </p:pic>
      <p:sp>
        <p:nvSpPr>
          <p:cNvPr id="7" name="Title 3">
            <a:extLst>
              <a:ext uri="{FF2B5EF4-FFF2-40B4-BE49-F238E27FC236}">
                <a16:creationId xmlns="" xmlns:a16="http://schemas.microsoft.com/office/drawing/2014/main" xmlns:lc="http://schemas.openxmlformats.org/drawingml/2006/lockedCanvas" id="{3436DBA5-8EDD-42D2-8A20-C764B413FBD9}"/>
              </a:ext>
            </a:extLst>
          </p:cNvPr>
          <p:cNvSpPr txBox="1">
            <a:spLocks/>
          </p:cNvSpPr>
          <p:nvPr/>
        </p:nvSpPr>
        <p:spPr>
          <a:xfrm>
            <a:off x="3322438" y="5106631"/>
            <a:ext cx="5543950" cy="149637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IN" sz="4800" b="1" i="0" u="none" strike="noStrike" kern="1200" cap="all" spc="0" normalizeH="0" baseline="0" noProof="0" dirty="0" smtClean="0">
                <a:ln>
                  <a:noFill/>
                </a:ln>
                <a:effectLst/>
                <a:uLnTx/>
                <a:uFillTx/>
                <a:latin typeface="Kokila" panose="020B0604020202020204" pitchFamily="34" charset="0"/>
                <a:ea typeface="+mj-ea"/>
                <a:cs typeface="Kokila" panose="020B0604020202020204" pitchFamily="34" charset="0"/>
              </a:rPr>
              <a:t>विपुल</a:t>
            </a:r>
            <a:r>
              <a:rPr kumimoji="0" lang="hi-IN" sz="4800" b="1" i="0" u="none" strike="noStrike" kern="1200" cap="all" spc="0" normalizeH="0" noProof="0" dirty="0" smtClean="0">
                <a:ln>
                  <a:noFill/>
                </a:ln>
                <a:effectLst/>
                <a:uLnTx/>
                <a:uFillTx/>
                <a:latin typeface="Kokila" panose="020B0604020202020204" pitchFamily="34" charset="0"/>
                <a:ea typeface="+mj-ea"/>
                <a:cs typeface="Kokila" panose="020B0604020202020204" pitchFamily="34" charset="0"/>
              </a:rPr>
              <a:t> जादव</a:t>
            </a:r>
          </a:p>
          <a:p>
            <a:pPr marL="0" marR="0" lvl="0" indent="0" algn="ctr" defTabSz="914400" rtl="0" eaLnBrk="1" fontAlgn="auto" latinLnBrk="0" hangingPunct="1">
              <a:lnSpc>
                <a:spcPct val="90000"/>
              </a:lnSpc>
              <a:spcBef>
                <a:spcPct val="0"/>
              </a:spcBef>
              <a:spcAft>
                <a:spcPts val="0"/>
              </a:spcAft>
              <a:buClrTx/>
              <a:buSzTx/>
              <a:buFontTx/>
              <a:buNone/>
              <a:tabLst/>
              <a:defRPr/>
            </a:pPr>
            <a:r>
              <a:rPr lang="hi-IN" sz="4800" b="1" cap="all" baseline="0" dirty="0" smtClean="0">
                <a:latin typeface="Kokila" panose="020B0604020202020204" pitchFamily="34" charset="0"/>
                <a:ea typeface="+mj-ea"/>
                <a:cs typeface="Kokila" panose="020B0604020202020204" pitchFamily="34" charset="0"/>
              </a:rPr>
              <a:t>सहायक</a:t>
            </a:r>
            <a:r>
              <a:rPr lang="hi-IN" sz="4800" b="1" cap="all" dirty="0" smtClean="0">
                <a:latin typeface="Kokila" panose="020B0604020202020204" pitchFamily="34" charset="0"/>
                <a:ea typeface="+mj-ea"/>
                <a:cs typeface="Kokila" panose="020B0604020202020204" pitchFamily="34" charset="0"/>
              </a:rPr>
              <a:t> आचार्य - वेदः</a:t>
            </a:r>
            <a:endParaRPr kumimoji="0" lang="en-IN" sz="4800" b="1" i="0" u="none" strike="noStrike" kern="1200" cap="all" spc="0" normalizeH="0" baseline="0" noProof="0" dirty="0">
              <a:ln>
                <a:noFill/>
              </a:ln>
              <a:effectLst/>
              <a:uLnTx/>
              <a:uFillTx/>
              <a:latin typeface="Kokila" panose="020B0604020202020204" pitchFamily="34" charset="0"/>
              <a:ea typeface="+mj-ea"/>
              <a:cs typeface="Kokila" panose="020B0604020202020204" pitchFamily="34" charset="0"/>
            </a:endParaRPr>
          </a:p>
        </p:txBody>
      </p:sp>
    </p:spTree>
    <p:extLst>
      <p:ext uri="{BB962C8B-B14F-4D97-AF65-F5344CB8AC3E}">
        <p14:creationId xmlns:p14="http://schemas.microsoft.com/office/powerpoint/2010/main" xmlns="" val="2719421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836612" y="1371600"/>
            <a:ext cx="10820400" cy="5029200"/>
          </a:xfrm>
        </p:spPr>
        <p:txBody>
          <a:bodyPr>
            <a:normAutofit fontScale="70000" lnSpcReduction="20000"/>
          </a:bodyPr>
          <a:lstStyle/>
          <a:p>
            <a:pPr>
              <a:lnSpc>
                <a:spcPct val="120000"/>
              </a:lnSpc>
            </a:pPr>
            <a:r>
              <a:rPr lang="hi-IN" sz="3200" dirty="0">
                <a:latin typeface="Sanskrit Text" panose="02020503050405020304" pitchFamily="18" charset="0"/>
                <a:cs typeface="Sanskrit Text" panose="02020503050405020304" pitchFamily="18" charset="0"/>
              </a:rPr>
              <a:t>शतपथ ब्राह्मण में यज्ञ को श्रेष्ठतम कर्म बताया गया कै यज्ञ को विष्णु और प्रजापति कहा है । शतपथ ब्राह्मण में यज्ञों के विधि-विधान का सांगोपांग वर्णन है ।</a:t>
            </a:r>
            <a:endParaRPr lang="en-US" sz="3200" dirty="0">
              <a:latin typeface="Sanskrit Text" panose="02020503050405020304" pitchFamily="18" charset="0"/>
              <a:cs typeface="Sanskrit Text" panose="02020503050405020304" pitchFamily="18" charset="0"/>
            </a:endParaRPr>
          </a:p>
          <a:p>
            <a:pPr>
              <a:lnSpc>
                <a:spcPct val="120000"/>
              </a:lnSpc>
            </a:pPr>
            <a:r>
              <a:rPr lang="hi-IN" sz="3200" dirty="0">
                <a:latin typeface="Sanskrit Text" panose="02020503050405020304" pitchFamily="18" charset="0"/>
                <a:cs typeface="Sanskrit Text" panose="02020503050405020304" pitchFamily="18" charset="0"/>
              </a:rPr>
              <a:t>अतएव डॉ० मैकडानल ने ऋग्वेद और अथर्ववेद के बाद शतपथ ब्राह्मण को वैदिक वाङ्मय का सर्वोत्तम ग्रन्थ बताया है।</a:t>
            </a:r>
            <a:endParaRPr lang="en-US" sz="3200" dirty="0">
              <a:latin typeface="Sanskrit Text" panose="02020503050405020304" pitchFamily="18" charset="0"/>
              <a:cs typeface="Sanskrit Text" panose="02020503050405020304" pitchFamily="18" charset="0"/>
            </a:endParaRPr>
          </a:p>
          <a:p>
            <a:pPr>
              <a:lnSpc>
                <a:spcPct val="120000"/>
              </a:lnSpc>
            </a:pPr>
            <a:r>
              <a:rPr lang="hi-IN" sz="3200" dirty="0">
                <a:latin typeface="Sanskrit Text" panose="02020503050405020304" pitchFamily="18" charset="0"/>
                <a:cs typeface="Sanskrit Text" panose="02020503050405020304" pitchFamily="18" charset="0"/>
              </a:rPr>
              <a:t>यज्ञ को संसार का पालक और रक्षक कहा गया है ।</a:t>
            </a:r>
            <a:r>
              <a:rPr lang="en-US" sz="3200" dirty="0">
                <a:latin typeface="Sanskrit Text" panose="02020503050405020304" pitchFamily="18" charset="0"/>
                <a:cs typeface="Sanskrit Text" panose="02020503050405020304" pitchFamily="18" charset="0"/>
              </a:rPr>
              <a:t> </a:t>
            </a:r>
            <a:r>
              <a:rPr lang="hi-IN" sz="3200" dirty="0">
                <a:latin typeface="Sanskrit Text" panose="02020503050405020304" pitchFamily="18" charset="0"/>
                <a:cs typeface="Sanskrit Text" panose="02020503050405020304" pitchFamily="18" charset="0"/>
              </a:rPr>
              <a:t>यज्ञ का संबन्ध पृथिवी, जल आदि पाँचों तत्त्वों से है । यह पाँचों तत्वों को पवित्र करता है, अत: इसे </a:t>
            </a:r>
            <a:r>
              <a:rPr lang="hi-IN" sz="3200" dirty="0">
                <a:solidFill>
                  <a:srgbClr val="FFFF00"/>
                </a:solidFill>
                <a:latin typeface="Sanskrit Text" panose="02020503050405020304" pitchFamily="18" charset="0"/>
                <a:cs typeface="Sanskrit Text" panose="02020503050405020304" pitchFamily="18" charset="0"/>
              </a:rPr>
              <a:t>'पांक्त</a:t>
            </a:r>
            <a:r>
              <a:rPr lang="hi-IN" sz="3200" dirty="0">
                <a:latin typeface="Sanskrit Text" panose="02020503050405020304" pitchFamily="18" charset="0"/>
                <a:cs typeface="Sanskrit Text" panose="02020503050405020304" pitchFamily="18" charset="0"/>
              </a:rPr>
              <a:t>' कहते हैं । पांक्त शब्द </a:t>
            </a:r>
            <a:r>
              <a:rPr lang="hi-IN" sz="3200" dirty="0">
                <a:solidFill>
                  <a:srgbClr val="FFFF00"/>
                </a:solidFill>
                <a:latin typeface="Sanskrit Text" panose="02020503050405020304" pitchFamily="18" charset="0"/>
                <a:cs typeface="Sanskrit Text" panose="02020503050405020304" pitchFamily="18" charset="0"/>
              </a:rPr>
              <a:t>पंक्ति</a:t>
            </a:r>
            <a:r>
              <a:rPr lang="hi-IN" sz="3200" dirty="0">
                <a:latin typeface="Sanskrit Text" panose="02020503050405020304" pitchFamily="18" charset="0"/>
                <a:cs typeface="Sanskrit Text" panose="02020503050405020304" pitchFamily="18" charset="0"/>
              </a:rPr>
              <a:t> से बना है और पंक्ति पंच शब्द से । पांच तत्वों का समन्वय </a:t>
            </a:r>
            <a:r>
              <a:rPr lang="hi-IN" sz="3200" dirty="0">
                <a:solidFill>
                  <a:srgbClr val="FFFF00"/>
                </a:solidFill>
                <a:latin typeface="Sanskrit Text" panose="02020503050405020304" pitchFamily="18" charset="0"/>
                <a:cs typeface="Sanskrit Text" panose="02020503050405020304" pitchFamily="18" charset="0"/>
              </a:rPr>
              <a:t>पांक्त यज्ञ</a:t>
            </a:r>
            <a:r>
              <a:rPr lang="hi-IN" sz="3200" dirty="0">
                <a:latin typeface="Sanskrit Text" panose="02020503050405020304" pitchFamily="18" charset="0"/>
                <a:cs typeface="Sanskrit Text" panose="02020503050405020304" pitchFamily="18" charset="0"/>
              </a:rPr>
              <a:t> है । </a:t>
            </a:r>
            <a:endParaRPr lang="en-US" sz="3200" dirty="0">
              <a:latin typeface="Sanskrit Text" panose="02020503050405020304" pitchFamily="18" charset="0"/>
              <a:cs typeface="Sanskrit Text" panose="02020503050405020304" pitchFamily="18" charset="0"/>
            </a:endParaRPr>
          </a:p>
          <a:p>
            <a:pPr>
              <a:lnSpc>
                <a:spcPct val="120000"/>
              </a:lnSpc>
            </a:pPr>
            <a:r>
              <a:rPr lang="hi-IN" sz="3200" dirty="0">
                <a:latin typeface="Sanskrit Text" panose="02020503050405020304" pitchFamily="18" charset="0"/>
                <a:cs typeface="Sanskrit Text" panose="02020503050405020304" pitchFamily="18" charset="0"/>
              </a:rPr>
              <a:t>यज्ञ के दो रूप हैं : प्राकृत और कृत्रिम । प्रकृति में निरन्तर यज्ञ चल रहा है । </a:t>
            </a:r>
            <a:r>
              <a:rPr lang="hi-IN" sz="3200" dirty="0">
                <a:solidFill>
                  <a:srgbClr val="FFFF00"/>
                </a:solidFill>
                <a:latin typeface="Sanskrit Text" panose="02020503050405020304" pitchFamily="18" charset="0"/>
                <a:cs typeface="Sanskrit Text" panose="02020503050405020304" pitchFamily="18" charset="0"/>
              </a:rPr>
              <a:t>इसमें वसन्त घी है , ग्रीष्म समिधा और शरद् हवि । </a:t>
            </a:r>
            <a:r>
              <a:rPr lang="hi-IN" sz="3200" dirty="0">
                <a:latin typeface="Sanskrit Text" panose="02020503050405020304" pitchFamily="18" charset="0"/>
                <a:cs typeface="Sanskrit Text" panose="02020503050405020304" pitchFamily="18" charset="0"/>
              </a:rPr>
              <a:t>इससे ही वर्ष चक्र, सृष्टि चक्र चल रहा है । प्रत्येक अणु-गति कर रहा है, इससे सृष्टि है, यह प्राकृतिक यज्ञ है । इसका ही यहाँ संकेत है ।</a:t>
            </a:r>
            <a:endParaRPr lang="en-IN" sz="32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836612" y="602159"/>
            <a:ext cx="39624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यज्ञ का महत्व</a:t>
            </a:r>
            <a:r>
              <a:rPr lang="en-US" sz="4400" dirty="0">
                <a:solidFill>
                  <a:srgbClr val="FFFF00"/>
                </a:solidFill>
                <a:latin typeface="Sarai" panose="00000400000000000000" pitchFamily="2" charset="0"/>
                <a:cs typeface="Sarai" panose="00000400000000000000" pitchFamily="2" charset="0"/>
              </a:rPr>
              <a:t> -</a:t>
            </a:r>
            <a:endParaRPr lang="en-IN" sz="4400" dirty="0"/>
          </a:p>
        </p:txBody>
      </p:sp>
    </p:spTree>
    <p:extLst>
      <p:ext uri="{BB962C8B-B14F-4D97-AF65-F5344CB8AC3E}">
        <p14:creationId xmlns:p14="http://schemas.microsoft.com/office/powerpoint/2010/main" xmlns="" val="3855021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531812" y="1371600"/>
            <a:ext cx="11430000" cy="5029200"/>
          </a:xfrm>
        </p:spPr>
        <p:txBody>
          <a:bodyPr>
            <a:normAutofit fontScale="92500"/>
          </a:bodyPr>
          <a:lstStyle/>
          <a:p>
            <a:pPr>
              <a:lnSpc>
                <a:spcPct val="110000"/>
              </a:lnSpc>
            </a:pPr>
            <a:r>
              <a:rPr lang="hi-IN" sz="3200" dirty="0">
                <a:latin typeface="Sanskrit Text" panose="02020503050405020304" pitchFamily="18" charset="0"/>
                <a:cs typeface="Sanskrit Text" panose="02020503050405020304" pitchFamily="18" charset="0"/>
              </a:rPr>
              <a:t>बाह्य यज्ञ प्रतीकात्मक है । वस्तुतः प्रकृति में निरन्तर यह यज्ञ चल रहा है । उसकी व्याख्या के लिए बाह्य पंचयज्ञों का विधान है । वस्तुत: यज्ञ आध्यात्मिक है । यह आत्मशुद्धि, समर्पण और ब्रह्म प्राप्ति का साधन है । इसका ही विस्तृत विवेचन शतपथ के अन्तिम कांड बृहदारण्यक में किया गया है । </a:t>
            </a:r>
            <a:endParaRPr lang="en-US" sz="3200" dirty="0">
              <a:latin typeface="Sanskrit Text" panose="02020503050405020304" pitchFamily="18" charset="0"/>
              <a:cs typeface="Sanskrit Text" panose="02020503050405020304" pitchFamily="18" charset="0"/>
            </a:endParaRPr>
          </a:p>
          <a:p>
            <a:r>
              <a:rPr lang="hi-IN" sz="3200" dirty="0">
                <a:latin typeface="Sanskrit Text" panose="02020503050405020304" pitchFamily="18" charset="0"/>
                <a:cs typeface="Sanskrit Text" panose="02020503050405020304" pitchFamily="18" charset="0"/>
              </a:rPr>
              <a:t>ब्रह्म की प्राप्ति और ब्रह्म ज्ञान यज्ञ का लक्ष्य है, अत: ब्रह्म को यज्ञ कहा गया है । वाणी की शुद्धि और मन की पवित्रता से ही ब्रह्म की प्राप्ति होती है , अत: वाक् और मन को यज्ञ कहा गया है । शतपथ ब्राह्मण का प्रारम्भ ही सत्य-भाषण की प्रतिज्ञा से होता है </a:t>
            </a:r>
            <a:endParaRPr lang="en-US" sz="3200" dirty="0">
              <a:latin typeface="Sanskrit Text" panose="02020503050405020304" pitchFamily="18" charset="0"/>
              <a:cs typeface="Sanskrit Text" panose="02020503050405020304" pitchFamily="18" charset="0"/>
            </a:endParaRPr>
          </a:p>
          <a:p>
            <a:r>
              <a:rPr lang="hi-IN" sz="3200" dirty="0">
                <a:solidFill>
                  <a:srgbClr val="FFFF00"/>
                </a:solidFill>
                <a:latin typeface="Sanskrit Text" panose="02020503050405020304" pitchFamily="18" charset="0"/>
                <a:cs typeface="Sanskrit Text" panose="02020503050405020304" pitchFamily="18" charset="0"/>
              </a:rPr>
              <a:t>'इदम् अहम् अनृतात् सत्यमुपैमि'</a:t>
            </a:r>
            <a:r>
              <a:rPr lang="hi-IN" sz="3200" dirty="0">
                <a:latin typeface="Sanskrit Text" panose="02020503050405020304" pitchFamily="18" charset="0"/>
                <a:cs typeface="Sanskrit Text" panose="02020503050405020304" pitchFamily="18" charset="0"/>
              </a:rPr>
              <a:t> (मैं असत्य को छोड़ता हूँ और सत्य को अपनाता हूँ )। यज्ञ के लिए सत्यव्रती होना अनिवार्य है । यही सत्यभाषण मनुष्य को देवत्व प्रदान करता है । अत: कहा है - </a:t>
            </a:r>
            <a:r>
              <a:rPr lang="hi-IN" sz="3200" dirty="0">
                <a:solidFill>
                  <a:srgbClr val="FFFF00"/>
                </a:solidFill>
                <a:latin typeface="Sanskrit Text" panose="02020503050405020304" pitchFamily="18" charset="0"/>
                <a:cs typeface="Sanskrit Text" panose="02020503050405020304" pitchFamily="18" charset="0"/>
              </a:rPr>
              <a:t>स वै सत्यमेव वदेत् '</a:t>
            </a:r>
            <a:r>
              <a:rPr lang="hi-IN" sz="3200" dirty="0">
                <a:latin typeface="Sanskrit Text" panose="02020503050405020304" pitchFamily="18" charset="0"/>
                <a:cs typeface="Sanskrit Text" panose="02020503050405020304" pitchFamily="18" charset="0"/>
              </a:rPr>
              <a:t> अर्थात् सत्य ही बोले ।</a:t>
            </a:r>
            <a:endParaRPr lang="en-IN" sz="32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836612" y="602159"/>
            <a:ext cx="48006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यज्ञ का आध्यात्मिक रूप :</a:t>
            </a:r>
            <a:endParaRPr lang="en-IN" sz="4400" dirty="0"/>
          </a:p>
        </p:txBody>
      </p:sp>
    </p:spTree>
    <p:extLst>
      <p:ext uri="{BB962C8B-B14F-4D97-AF65-F5344CB8AC3E}">
        <p14:creationId xmlns:p14="http://schemas.microsoft.com/office/powerpoint/2010/main" xmlns="" val="178477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684212" y="1371600"/>
            <a:ext cx="10820400" cy="4953000"/>
          </a:xfrm>
        </p:spPr>
        <p:txBody>
          <a:bodyPr>
            <a:noAutofit/>
          </a:bodyPr>
          <a:lstStyle/>
          <a:p>
            <a:pPr algn="just">
              <a:lnSpc>
                <a:spcPct val="110000"/>
              </a:lnSpc>
            </a:pPr>
            <a:r>
              <a:rPr lang="hi-IN" sz="2800" dirty="0">
                <a:latin typeface="Sanskrit Text" panose="02020503050405020304" pitchFamily="18" charset="0"/>
                <a:cs typeface="Sanskrit Text" panose="02020503050405020304" pitchFamily="18" charset="0"/>
              </a:rPr>
              <a:t>शतपथ ब्राह्मण (१.४.१.१० से १७) में आर्यों के पूर्व की ओर प्रसार का उल्लेख है । 'विदेघ माधव' और पुरोहित 'गौतम राहूगण' सरस्वती नदी से आगे बढ़ते हुए, सबको जीतते हुए, सदानीरा नदी (गंडक नदी) तक गए। यह सदानीरा नदी कोसल और विदेह के बीच की सीमा थी । सदानीरा से आगे के क्षेत्र को अमेध्य (यज्ञ, अपवित्र) बताया गया है । शांडिल्य कांडों (६ से १०) में गान्धार, केकय, शाल्व जनपदों का तथा अन्यत्र कुरु-पंचाल, कोसल, विदेह, संजय जनपदों का उल्लेख है । </a:t>
            </a:r>
            <a:r>
              <a:rPr lang="hi-IN" sz="2800" dirty="0">
                <a:solidFill>
                  <a:srgbClr val="FFFF00"/>
                </a:solidFill>
                <a:latin typeface="Sanskrit Text" panose="02020503050405020304" pitchFamily="18" charset="0"/>
                <a:cs typeface="Sanskrit Text" panose="02020503050405020304" pitchFamily="18" charset="0"/>
              </a:rPr>
              <a:t>ऐतरेय ब्राह्मण के तुल्य शतपथ में भी अश्वमेध करने वाले चक्रवर्ती सम्राटों का तथा अन्यों का उल्लेख है ।</a:t>
            </a:r>
            <a:endParaRPr lang="en-US" sz="2800" dirty="0">
              <a:solidFill>
                <a:srgbClr val="FFFF00"/>
              </a:solidFill>
              <a:latin typeface="Sanskrit Text" panose="02020503050405020304" pitchFamily="18" charset="0"/>
              <a:cs typeface="Sanskrit Text" panose="02020503050405020304" pitchFamily="18" charset="0"/>
            </a:endParaRPr>
          </a:p>
          <a:p>
            <a:pPr algn="just">
              <a:lnSpc>
                <a:spcPct val="110000"/>
              </a:lnSpc>
            </a:pPr>
            <a:r>
              <a:rPr lang="hi-IN" sz="2800" dirty="0">
                <a:solidFill>
                  <a:srgbClr val="FFFF00"/>
                </a:solidFill>
                <a:latin typeface="Sanskrit Text" panose="02020503050405020304" pitchFamily="18" charset="0"/>
                <a:cs typeface="Sanskrit Text" panose="02020503050405020304" pitchFamily="18" charset="0"/>
              </a:rPr>
              <a:t> </a:t>
            </a:r>
            <a:r>
              <a:rPr lang="hi-IN" sz="2800" dirty="0">
                <a:latin typeface="Sanskrit Text" panose="02020503050405020304" pitchFamily="18" charset="0"/>
                <a:cs typeface="Sanskrit Text" panose="02020503050405020304" pitchFamily="18" charset="0"/>
              </a:rPr>
              <a:t>इनमें विशेष उल्लेखनीय हैं - परीक्षित् के चार पुत्र - </a:t>
            </a:r>
            <a:r>
              <a:rPr lang="hi-IN" sz="2800" dirty="0">
                <a:solidFill>
                  <a:srgbClr val="FFFF00"/>
                </a:solidFill>
                <a:latin typeface="Sanskrit Text" panose="02020503050405020304" pitchFamily="18" charset="0"/>
                <a:cs typeface="Sanskrit Text" panose="02020503050405020304" pitchFamily="18" charset="0"/>
              </a:rPr>
              <a:t>जनमेजय, भीमसेन, उग्रसेन और श्रुतसेन,</a:t>
            </a:r>
            <a:r>
              <a:rPr lang="hi-IN" sz="2800" dirty="0">
                <a:latin typeface="Sanskrit Text" panose="02020503050405020304" pitchFamily="18" charset="0"/>
                <a:cs typeface="Sanskrit Text" panose="02020503050405020304" pitchFamily="18" charset="0"/>
              </a:rPr>
              <a:t> कौसल्य हैरण्यनाभ, पुरुकुत्स, आयोगव, पांचाल राजा क्रिवय, मत्स्य राज द्वैतवन, दुष्यन्तपुत्र भरत, उसकी माता शकुन्तला, राजा यज्ञतुर, सात्रासाह शोण, शतानीक सात्राजित, धृतराष्ट्र आदि</a:t>
            </a:r>
            <a:endParaRPr lang="en-IN" sz="28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836612" y="602159"/>
            <a:ext cx="58674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सांस्कृतिक और ऐतिहासिक तत्त्व :</a:t>
            </a:r>
            <a:endParaRPr lang="en-IN" sz="4400" dirty="0"/>
          </a:p>
        </p:txBody>
      </p:sp>
    </p:spTree>
    <p:extLst>
      <p:ext uri="{BB962C8B-B14F-4D97-AF65-F5344CB8AC3E}">
        <p14:creationId xmlns:p14="http://schemas.microsoft.com/office/powerpoint/2010/main" xmlns="" val="3639480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684212" y="830823"/>
            <a:ext cx="10820400" cy="5867400"/>
          </a:xfrm>
        </p:spPr>
        <p:txBody>
          <a:bodyPr>
            <a:normAutofit fontScale="85000" lnSpcReduction="20000"/>
          </a:bodyPr>
          <a:lstStyle/>
          <a:p>
            <a:pPr algn="just"/>
            <a:r>
              <a:rPr lang="hi-IN" sz="3200" dirty="0">
                <a:latin typeface="Sanskrit Text" panose="02020503050405020304" pitchFamily="18" charset="0"/>
                <a:cs typeface="Sanskrit Text" panose="02020503050405020304" pitchFamily="18" charset="0"/>
              </a:rPr>
              <a:t>शतपथ में कुछ महत्वपूर्ण आख्यान हैं, जिनका इतिहास और पुराणों में बहुत विस्तार हुआ है । ये हैं :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मनु एवं श्रद्धा । (१.१.४.१४ से १६),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जलप्लावन की कथा तथा मत्स्य (१.८.१),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इन्द्र-वृत्र-युद्ध तथा 'इन्द्रशत्रुवर्धस्व (१.६.३),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स्त्री-कामुक गन्धर्व (३.२.४.३),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कद्रू-सुपर्णी (३.६.२),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च्यवन - सुकन्या (४.१.५),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स्वर्भानु (राहु) और सूर्य ग्रहण (५.३.२),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नमुचि और वृत्र (५.४.१ और १२.७.१-३),</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पृथु वैन्य (५.३.५.४),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पुरूरवा उर्वशी (११.५.१), राजा केशिन् (केशी) (११.८.४) ।</a:t>
            </a:r>
            <a:endParaRPr lang="en-IN" sz="32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989012" y="72479"/>
            <a:ext cx="58674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महत्वपूर्ण आख्यान :</a:t>
            </a:r>
            <a:endParaRPr lang="en-IN" sz="4400" dirty="0"/>
          </a:p>
        </p:txBody>
      </p:sp>
    </p:spTree>
    <p:extLst>
      <p:ext uri="{BB962C8B-B14F-4D97-AF65-F5344CB8AC3E}">
        <p14:creationId xmlns:p14="http://schemas.microsoft.com/office/powerpoint/2010/main" xmlns="" val="2873842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100"/>
                                  </p:iterate>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100"/>
                                  </p:iterate>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100"/>
                                  </p:iterate>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type="lt">
                                    <p:tmAbs val="10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100"/>
                                  </p:iterate>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type="lt">
                                    <p:tmAbs val="100"/>
                                  </p:iterate>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type="lt">
                                    <p:tmAbs val="100"/>
                                  </p:iterate>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531812" y="1981200"/>
            <a:ext cx="10820400" cy="1905000"/>
          </a:xfrm>
        </p:spPr>
        <p:txBody>
          <a:bodyPr>
            <a:normAutofit/>
          </a:bodyPr>
          <a:lstStyle/>
          <a:p>
            <a:pPr algn="just"/>
            <a:r>
              <a:rPr lang="hi-IN" sz="3200" dirty="0">
                <a:latin typeface="Sanskrit Text" panose="02020503050405020304" pitchFamily="18" charset="0"/>
                <a:cs typeface="Sanskrit Text" panose="02020503050405020304" pitchFamily="18" charset="0"/>
              </a:rPr>
              <a:t>शतपथ ब्राह्मण में स्वाध्याय (वेदाध्ययन) का बहुत अधिक महत्त्व बताया गया है । तीनों लोकों को दान करने से अधिक स्वाध्याय का महत्त्व है। स्वाध्याय करने वाले की सारी कामनाएँ पूर्ण होती हैं।</a:t>
            </a:r>
            <a:endParaRPr lang="en-IN" sz="32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760412" y="830759"/>
            <a:ext cx="58674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स्वाध्याय-प्रशंसा :</a:t>
            </a:r>
            <a:endParaRPr lang="en-IN" sz="4400" dirty="0"/>
          </a:p>
        </p:txBody>
      </p:sp>
    </p:spTree>
    <p:extLst>
      <p:ext uri="{BB962C8B-B14F-4D97-AF65-F5344CB8AC3E}">
        <p14:creationId xmlns:p14="http://schemas.microsoft.com/office/powerpoint/2010/main" xmlns="" val="3406775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531812" y="1981200"/>
            <a:ext cx="11277600" cy="2819400"/>
          </a:xfrm>
        </p:spPr>
        <p:txBody>
          <a:bodyPr>
            <a:normAutofit/>
          </a:bodyPr>
          <a:lstStyle/>
          <a:p>
            <a:pPr algn="just"/>
            <a:r>
              <a:rPr lang="hi-IN" sz="3200" dirty="0">
                <a:latin typeface="Sanskrit Text" panose="02020503050405020304" pitchFamily="18" charset="0"/>
                <a:cs typeface="Sanskrit Text" panose="02020503050405020304" pitchFamily="18" charset="0"/>
              </a:rPr>
              <a:t>सृष्टि-उत्पत्ति का शतपथ के कांड ११ और १४ बहुत विस्तार से वर्णन है । प्राकृतिक यज्ञ को सृष्टि का मूल बताया गया है । </a:t>
            </a:r>
          </a:p>
          <a:p>
            <a:pPr algn="just"/>
            <a:r>
              <a:rPr lang="hi-IN" sz="3200" dirty="0">
                <a:latin typeface="Sanskrit Text" panose="02020503050405020304" pitchFamily="18" charset="0"/>
                <a:cs typeface="Sanskrit Text" panose="02020503050405020304" pitchFamily="18" charset="0"/>
              </a:rPr>
              <a:t>पहले जलीय सृष्टि, फिर हिरण्मय पिंड (हिरण्यगर्भ), फिर पृथिवी, फिर क्रमश: फेन, मिट्टी, ओषधि वनस्पति, मत्स्य आदि के बाद पशु-पक्षी, फिर क्रमशः मनुष्य आदि का वैज्ञानिक वर्णन</a:t>
            </a:r>
            <a:r>
              <a:rPr lang="en-US" sz="3200" dirty="0">
                <a:latin typeface="Sanskrit Text" panose="02020503050405020304" pitchFamily="18" charset="0"/>
                <a:cs typeface="Sanskrit Text" panose="02020503050405020304" pitchFamily="18" charset="0"/>
              </a:rPr>
              <a:t> </a:t>
            </a:r>
            <a:r>
              <a:rPr lang="hi-IN" sz="3200" dirty="0">
                <a:latin typeface="Sanskrit Text" panose="02020503050405020304" pitchFamily="18" charset="0"/>
                <a:cs typeface="Sanskrit Text" panose="02020503050405020304" pitchFamily="18" charset="0"/>
              </a:rPr>
              <a:t>है । </a:t>
            </a:r>
          </a:p>
          <a:p>
            <a:pPr algn="just"/>
            <a:endParaRPr lang="en-IN" sz="3200" dirty="0">
              <a:latin typeface="Sanskrit Text" panose="02020503050405020304" pitchFamily="18" charset="0"/>
              <a:cs typeface="Sanskrit Text" panose="02020503050405020304" pitchFamily="18" charset="0"/>
            </a:endParaRPr>
          </a:p>
        </p:txBody>
      </p:sp>
      <p:sp>
        <p:nvSpPr>
          <p:cNvPr id="6" name="Rectangle 5">
            <a:extLst>
              <a:ext uri="{FF2B5EF4-FFF2-40B4-BE49-F238E27FC236}">
                <a16:creationId xmlns:a16="http://schemas.microsoft.com/office/drawing/2014/main" xmlns="" id="{7A462465-3FBD-43BE-BE67-6A6FC9580F8E}"/>
              </a:ext>
            </a:extLst>
          </p:cNvPr>
          <p:cNvSpPr/>
          <p:nvPr/>
        </p:nvSpPr>
        <p:spPr>
          <a:xfrm>
            <a:off x="760412" y="830759"/>
            <a:ext cx="5867400" cy="769441"/>
          </a:xfrm>
          <a:prstGeom prst="rect">
            <a:avLst/>
          </a:prstGeom>
        </p:spPr>
        <p:txBody>
          <a:bodyPr wrap="square">
            <a:spAutoFit/>
          </a:bodyPr>
          <a:lstStyle/>
          <a:p>
            <a:pPr marL="457200" indent="-457200">
              <a:buFont typeface="Wingdings" panose="05000000000000000000" pitchFamily="2" charset="2"/>
              <a:buChar char="v"/>
            </a:pPr>
            <a:r>
              <a:rPr lang="hi-IN" sz="4400" dirty="0">
                <a:solidFill>
                  <a:srgbClr val="FFFF00"/>
                </a:solidFill>
                <a:latin typeface="Sarai" panose="00000400000000000000" pitchFamily="2" charset="0"/>
                <a:cs typeface="Sarai" panose="00000400000000000000" pitchFamily="2" charset="0"/>
              </a:rPr>
              <a:t>सृष्टि-प्रक्रिया :</a:t>
            </a:r>
            <a:endParaRPr lang="en-IN" sz="4400" dirty="0"/>
          </a:p>
        </p:txBody>
      </p:sp>
    </p:spTree>
    <p:extLst>
      <p:ext uri="{BB962C8B-B14F-4D97-AF65-F5344CB8AC3E}">
        <p14:creationId xmlns:p14="http://schemas.microsoft.com/office/powerpoint/2010/main" xmlns="" val="1283022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80D8C8-B0AA-441B-A744-6A50371C52E6}"/>
              </a:ext>
            </a:extLst>
          </p:cNvPr>
          <p:cNvSpPr>
            <a:spLocks noGrp="1"/>
          </p:cNvSpPr>
          <p:nvPr>
            <p:ph idx="1"/>
          </p:nvPr>
        </p:nvSpPr>
        <p:spPr>
          <a:xfrm>
            <a:off x="150813" y="1905000"/>
            <a:ext cx="11277600" cy="2819400"/>
          </a:xfrm>
        </p:spPr>
        <p:txBody>
          <a:bodyPr>
            <a:normAutofit/>
          </a:bodyPr>
          <a:lstStyle/>
          <a:p>
            <a:pPr algn="just"/>
            <a:r>
              <a:rPr lang="hi-IN" sz="4400" dirty="0">
                <a:latin typeface="Sarai" panose="00000400000000000000" pitchFamily="2" charset="0"/>
                <a:cs typeface="Sarai" panose="00000400000000000000" pitchFamily="2" charset="0"/>
              </a:rPr>
              <a:t>शतपथ ब्राह्मण के विषय में पं. भगवद्दत्त का कथन सत्य है कि - </a:t>
            </a:r>
            <a:r>
              <a:rPr lang="hi-IN" sz="4400" dirty="0">
                <a:solidFill>
                  <a:srgbClr val="FFFF00"/>
                </a:solidFill>
                <a:latin typeface="Sarai" panose="00000400000000000000" pitchFamily="2" charset="0"/>
                <a:cs typeface="Sarai" panose="00000400000000000000" pitchFamily="2" charset="0"/>
              </a:rPr>
              <a:t>' जो अध्येता शतपथ पढ़ लेता है, वह याज्ञिक क्रिया का सर्वश्रेष्ठ पंडित कहा जाता है ।</a:t>
            </a:r>
            <a:r>
              <a:rPr lang="hi-IN" sz="4400" dirty="0">
                <a:latin typeface="Sarai" panose="00000400000000000000" pitchFamily="2" charset="0"/>
                <a:cs typeface="Sarai" panose="00000400000000000000" pitchFamily="2" charset="0"/>
              </a:rPr>
              <a:t> शतपथ में वेदार्थ की कुंजी है । वैदिक ऐतिह्य का प्रामाणिक कथन है । यह अपूर्व ग्रन्थ है।'</a:t>
            </a:r>
            <a:endParaRPr lang="en-IN" sz="4400" dirty="0">
              <a:latin typeface="Sarai" panose="00000400000000000000" pitchFamily="2" charset="0"/>
              <a:cs typeface="Sarai" panose="00000400000000000000" pitchFamily="2" charset="0"/>
            </a:endParaRPr>
          </a:p>
        </p:txBody>
      </p:sp>
    </p:spTree>
    <p:extLst>
      <p:ext uri="{BB962C8B-B14F-4D97-AF65-F5344CB8AC3E}">
        <p14:creationId xmlns:p14="http://schemas.microsoft.com/office/powerpoint/2010/main" xmlns="" val="4218926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826A34-FA53-43F2-8B6D-1FF449C58F4F}"/>
              </a:ext>
            </a:extLst>
          </p:cNvPr>
          <p:cNvSpPr>
            <a:spLocks noGrp="1"/>
          </p:cNvSpPr>
          <p:nvPr>
            <p:ph idx="1"/>
          </p:nvPr>
        </p:nvSpPr>
        <p:spPr>
          <a:xfrm>
            <a:off x="1293814" y="1828800"/>
            <a:ext cx="9753598" cy="2743200"/>
          </a:xfrm>
        </p:spPr>
        <p:txBody>
          <a:bodyPr>
            <a:normAutofit/>
          </a:bodyPr>
          <a:lstStyle/>
          <a:p>
            <a:pPr marL="0" indent="0" algn="ctr">
              <a:buNone/>
            </a:pPr>
            <a:r>
              <a:rPr lang="hi-IN" sz="16600" dirty="0">
                <a:solidFill>
                  <a:srgbClr val="FFFF00"/>
                </a:solidFill>
                <a:latin typeface="Sanskrit Text" panose="02020503050405020304" pitchFamily="18" charset="0"/>
                <a:cs typeface="Sanskrit Text" panose="02020503050405020304" pitchFamily="18" charset="0"/>
              </a:rPr>
              <a:t>धन्यवाद </a:t>
            </a:r>
            <a:endParaRPr lang="en-IN" sz="16600" dirty="0">
              <a:solidFill>
                <a:srgbClr val="FFFF00"/>
              </a:solidFill>
              <a:latin typeface="Sanskrit Text" panose="02020503050405020304" pitchFamily="18" charset="0"/>
              <a:cs typeface="Sanskrit Text" panose="02020503050405020304" pitchFamily="18" charset="0"/>
            </a:endParaRPr>
          </a:p>
        </p:txBody>
      </p:sp>
    </p:spTree>
    <p:extLst>
      <p:ext uri="{BB962C8B-B14F-4D97-AF65-F5344CB8AC3E}">
        <p14:creationId xmlns:p14="http://schemas.microsoft.com/office/powerpoint/2010/main" xmlns="" val="13967687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xmlns="" id="{12578D46-F1F1-41EB-AA42-C39F55BCA360}"/>
              </a:ext>
            </a:extLst>
          </p:cNvPr>
          <p:cNvGraphicFramePr/>
          <p:nvPr>
            <p:extLst>
              <p:ext uri="{D42A27DB-BD31-4B8C-83A1-F6EECF244321}">
                <p14:modId xmlns:p14="http://schemas.microsoft.com/office/powerpoint/2010/main" xmlns="" val="2604309632"/>
              </p:ext>
            </p:extLst>
          </p:nvPr>
        </p:nvGraphicFramePr>
        <p:xfrm>
          <a:off x="1979612" y="376635"/>
          <a:ext cx="7389812" cy="77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2">
            <a:extLst>
              <a:ext uri="{FF2B5EF4-FFF2-40B4-BE49-F238E27FC236}">
                <a16:creationId xmlns:a16="http://schemas.microsoft.com/office/drawing/2014/main" xmlns="" id="{F2D8DA7F-5DB5-433B-95DA-1774556C8A02}"/>
              </a:ext>
            </a:extLst>
          </p:cNvPr>
          <p:cNvSpPr txBox="1">
            <a:spLocks/>
          </p:cNvSpPr>
          <p:nvPr/>
        </p:nvSpPr>
        <p:spPr>
          <a:xfrm>
            <a:off x="680320" y="3605813"/>
            <a:ext cx="9613861" cy="61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latin typeface="Sanskrit Text" panose="02020503050405020304" pitchFamily="18" charset="0"/>
              <a:cs typeface="Sanskrit Text" panose="02020503050405020304" pitchFamily="18" charset="0"/>
            </a:endParaRPr>
          </a:p>
        </p:txBody>
      </p:sp>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3" name="Rectangle 2">
            <a:extLst>
              <a:ext uri="{FF2B5EF4-FFF2-40B4-BE49-F238E27FC236}">
                <a16:creationId xmlns:a16="http://schemas.microsoft.com/office/drawing/2014/main" xmlns="" id="{35EF08E9-4EB8-4C2D-815C-A04D3D927C96}"/>
              </a:ext>
            </a:extLst>
          </p:cNvPr>
          <p:cNvSpPr/>
          <p:nvPr/>
        </p:nvSpPr>
        <p:spPr>
          <a:xfrm>
            <a:off x="227012" y="1582341"/>
            <a:ext cx="10972800" cy="4401205"/>
          </a:xfrm>
          <a:prstGeom prst="rect">
            <a:avLst/>
          </a:prstGeom>
        </p:spPr>
        <p:txBody>
          <a:bodyPr wrap="square">
            <a:spAutoFit/>
          </a:bodyPr>
          <a:lstStyle/>
          <a:p>
            <a:pPr algn="just"/>
            <a:r>
              <a:rPr lang="en-US" sz="2800" dirty="0">
                <a:latin typeface="Sanskrit Text" panose="02020503050405020304" pitchFamily="18" charset="0"/>
                <a:cs typeface="Sanskrit Text" panose="02020503050405020304" pitchFamily="18" charset="0"/>
              </a:rPr>
              <a:t>                 </a:t>
            </a:r>
            <a:r>
              <a:rPr lang="hi-IN" sz="2800" dirty="0">
                <a:latin typeface="Sanskrit Text" panose="02020503050405020304" pitchFamily="18" charset="0"/>
                <a:cs typeface="Sanskrit Text" panose="02020503050405020304" pitchFamily="18" charset="0"/>
              </a:rPr>
              <a:t>शतपथ ब्राह्मण ब्राह्मण-ग्रन्थों में मूर्धन्य है । विषय-विवेचन की दृष्टि से और स्थूलता की दृष्टि से इसे प्रथम स्थान प्राप्त है । या अनुष्ठान के विस्तृत विवेचन के कारण इसको सबसे अधिक ख्याति प्राप्त हुई है । इसके रचयिता वाजसनि के पुत्र </a:t>
            </a:r>
            <a:r>
              <a:rPr lang="hi-IN" sz="2800" dirty="0">
                <a:solidFill>
                  <a:srgbClr val="FFFF00"/>
                </a:solidFill>
                <a:latin typeface="Sanskrit Text" panose="02020503050405020304" pitchFamily="18" charset="0"/>
                <a:cs typeface="Sanskrit Text" panose="02020503050405020304" pitchFamily="18" charset="0"/>
              </a:rPr>
              <a:t>याज्ञवल्क्य</a:t>
            </a:r>
            <a:r>
              <a:rPr lang="hi-IN" sz="2800" dirty="0">
                <a:latin typeface="Sanskrit Text" panose="02020503050405020304" pitchFamily="18" charset="0"/>
                <a:cs typeface="Sanskrit Text" panose="02020503050405020304" pitchFamily="18" charset="0"/>
              </a:rPr>
              <a:t> माने जाते हैं ।</a:t>
            </a:r>
            <a:endParaRPr lang="en-US" sz="2800" dirty="0">
              <a:latin typeface="Sanskrit Text" panose="02020503050405020304" pitchFamily="18" charset="0"/>
              <a:cs typeface="Sanskrit Text" panose="02020503050405020304" pitchFamily="18" charset="0"/>
            </a:endParaRPr>
          </a:p>
          <a:p>
            <a:pPr algn="just"/>
            <a:r>
              <a:rPr lang="hi-IN" sz="2800" dirty="0">
                <a:latin typeface="Sanskrit Text" panose="02020503050405020304" pitchFamily="18" charset="0"/>
                <a:cs typeface="Sanskrit Text" panose="02020503050405020304" pitchFamily="18" charset="0"/>
              </a:rPr>
              <a:t>वाजसनि के पुत्र होने से इन्हें </a:t>
            </a:r>
            <a:r>
              <a:rPr lang="hi-IN" sz="2800" dirty="0">
                <a:solidFill>
                  <a:srgbClr val="FFFF00"/>
                </a:solidFill>
                <a:latin typeface="Sanskrit Text" panose="02020503050405020304" pitchFamily="18" charset="0"/>
                <a:cs typeface="Sanskrit Text" panose="02020503050405020304" pitchFamily="18" charset="0"/>
              </a:rPr>
              <a:t>'वाजसनेय'</a:t>
            </a:r>
            <a:r>
              <a:rPr lang="hi-IN" sz="2800" dirty="0">
                <a:latin typeface="Sanskrit Text" panose="02020503050405020304" pitchFamily="18" charset="0"/>
                <a:cs typeface="Sanskrit Text" panose="02020503050405020304" pitchFamily="18" charset="0"/>
              </a:rPr>
              <a:t> कहा जाता है । शतपथ ब्राह्मण के अन्त में इसका स्पष्ट उल्लेख है कि सूर्य की कृपा से प्राप्त शुक्ल यजुर्वेद की व्याख्या वाजसनेय याज्ञवल्क्य ने की। </a:t>
            </a:r>
            <a:endParaRPr lang="en-US" sz="2800" dirty="0">
              <a:latin typeface="Sanskrit Text" panose="02020503050405020304" pitchFamily="18" charset="0"/>
              <a:cs typeface="Sanskrit Text" panose="02020503050405020304" pitchFamily="18" charset="0"/>
            </a:endParaRPr>
          </a:p>
          <a:p>
            <a:pPr algn="just"/>
            <a:r>
              <a:rPr lang="hi-IN" sz="2800" dirty="0">
                <a:solidFill>
                  <a:srgbClr val="FFFF00"/>
                </a:solidFill>
                <a:latin typeface="Sanskrit Text" panose="02020503050405020304" pitchFamily="18" charset="0"/>
                <a:cs typeface="Sanskrit Text" panose="02020503050405020304" pitchFamily="18" charset="0"/>
              </a:rPr>
              <a:t>आदित्यानीमानि शुक्लानि यजूंषि वाजसनेयी याज्ञवल्क्य-आख्यायन्ते शत० १४.९.४.३३</a:t>
            </a:r>
            <a:r>
              <a:rPr lang="hi-IN" sz="2800" dirty="0">
                <a:latin typeface="Sanskrit Text" panose="02020503050405020304" pitchFamily="18" charset="0"/>
                <a:cs typeface="Sanskrit Text" panose="02020503050405020304" pitchFamily="18" charset="0"/>
              </a:rPr>
              <a:t> याज्ञवल्क्य के पिता वाजसनि के विषय में सायण ने लिखा है कि वे</a:t>
            </a:r>
            <a:r>
              <a:rPr lang="en-US" sz="2800" dirty="0">
                <a:latin typeface="Sanskrit Text" panose="02020503050405020304" pitchFamily="18" charset="0"/>
                <a:cs typeface="Sanskrit Text" panose="02020503050405020304" pitchFamily="18" charset="0"/>
              </a:rPr>
              <a:t> </a:t>
            </a:r>
            <a:r>
              <a:rPr lang="hi-IN" sz="2800" dirty="0">
                <a:latin typeface="Sanskrit Text" panose="02020503050405020304" pitchFamily="18" charset="0"/>
                <a:cs typeface="Sanskrit Text" panose="02020503050405020304" pitchFamily="18" charset="0"/>
              </a:rPr>
              <a:t> अन्न दाता (वाज-अन्न, सनि-दाता) के रूप में विख्यात थे, अत:उनका नाम वाजसनि पड़ा</a:t>
            </a:r>
            <a:r>
              <a:rPr lang="en-US" sz="2800" dirty="0">
                <a:latin typeface="Sanskrit Text" panose="02020503050405020304" pitchFamily="18" charset="0"/>
                <a:cs typeface="Sanskrit Text" panose="02020503050405020304" pitchFamily="18" charset="0"/>
              </a:rPr>
              <a:t> </a:t>
            </a:r>
            <a:r>
              <a:rPr lang="hi-IN" sz="2800" dirty="0">
                <a:latin typeface="Sanskrit Text" panose="02020503050405020304" pitchFamily="18" charset="0"/>
                <a:cs typeface="Sanskrit Text" panose="02020503050405020304" pitchFamily="18" charset="0"/>
              </a:rPr>
              <a:t>था ।' महाभारत और स्कन्द पुराण के अनुसार याज्ञवल्क्य का आश्रम सौराष्ट्र में था ।</a:t>
            </a:r>
            <a:endParaRPr lang="en-IN" sz="2800" dirty="0">
              <a:latin typeface="Sanskrit Text" panose="02020503050405020304" pitchFamily="18" charset="0"/>
              <a:cs typeface="Sanskrit Text" panose="02020503050405020304" pitchFamily="18" charset="0"/>
            </a:endParaRPr>
          </a:p>
        </p:txBody>
      </p:sp>
    </p:spTree>
    <p:extLst>
      <p:ext uri="{BB962C8B-B14F-4D97-AF65-F5344CB8AC3E}">
        <p14:creationId xmlns:p14="http://schemas.microsoft.com/office/powerpoint/2010/main" xmlns="" val="36008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3" name="Rectangle 2">
            <a:extLst>
              <a:ext uri="{FF2B5EF4-FFF2-40B4-BE49-F238E27FC236}">
                <a16:creationId xmlns:a16="http://schemas.microsoft.com/office/drawing/2014/main" xmlns="" id="{35EF08E9-4EB8-4C2D-815C-A04D3D927C96}"/>
              </a:ext>
            </a:extLst>
          </p:cNvPr>
          <p:cNvSpPr/>
          <p:nvPr/>
        </p:nvSpPr>
        <p:spPr>
          <a:xfrm>
            <a:off x="341312" y="1219200"/>
            <a:ext cx="11506200" cy="4401205"/>
          </a:xfrm>
          <a:prstGeom prst="rect">
            <a:avLst/>
          </a:prstGeom>
        </p:spPr>
        <p:txBody>
          <a:bodyPr wrap="square">
            <a:spAutoFit/>
          </a:bodyPr>
          <a:lstStyle/>
          <a:p>
            <a:pPr marL="457200" indent="-457200" algn="just">
              <a:buFont typeface="Arial" panose="020B0604020202020204" pitchFamily="34" charset="0"/>
              <a:buChar char="•"/>
            </a:pPr>
            <a:r>
              <a:rPr lang="hi-IN" sz="2800" dirty="0">
                <a:latin typeface="Sanskrit Text" panose="02020503050405020304" pitchFamily="18" charset="0"/>
                <a:cs typeface="Sanskrit Text" panose="02020503050405020304" pitchFamily="18" charset="0"/>
              </a:rPr>
              <a:t>वायु पुराण (६१.२१), विष्णुपुराण (३.५.३) और ब्रह्मपुराण (पूर्वभाग ३५१२४) के अनुसार याज्ञवल्क्य के पिता का नाम 'ब्रह्मरात' था। भागवत (१२.६.४) के अनुसार पिता का नाम 'देवरात'था । </a:t>
            </a:r>
            <a:endParaRPr lang="en-US" sz="2800" dirty="0">
              <a:latin typeface="Sanskrit Text" panose="02020503050405020304" pitchFamily="18" charset="0"/>
              <a:cs typeface="Sanskrit Text" panose="02020503050405020304" pitchFamily="18" charset="0"/>
            </a:endParaRPr>
          </a:p>
          <a:p>
            <a:pPr marL="457200" indent="-457200" algn="just">
              <a:buFont typeface="Arial" panose="020B0604020202020204" pitchFamily="34" charset="0"/>
              <a:buChar char="•"/>
            </a:pPr>
            <a:r>
              <a:rPr lang="hi-IN" sz="2800" dirty="0">
                <a:latin typeface="Sanskrit Text" panose="02020503050405020304" pitchFamily="18" charset="0"/>
                <a:cs typeface="Sanskrit Text" panose="02020503050405020304" pitchFamily="18" charset="0"/>
              </a:rPr>
              <a:t>ब्रह्म रात और देवरात का अर्थ है - ब्रह्मदत्त और देवदत्त । संभवतः ये वाजसनि के ही नामान्तर हों । स्कन्द पुराण (नागर खण्ड - ६.१६४.६) के अनुसार याज्ञवल्क्य की माता का नाम 'सुनन्दा' था।</a:t>
            </a:r>
            <a:endParaRPr lang="en-US" sz="2800" dirty="0">
              <a:latin typeface="Sanskrit Text" panose="02020503050405020304" pitchFamily="18" charset="0"/>
              <a:cs typeface="Sanskrit Text" panose="02020503050405020304" pitchFamily="18" charset="0"/>
            </a:endParaRPr>
          </a:p>
          <a:p>
            <a:pPr marL="457200" indent="-457200" algn="just">
              <a:buFont typeface="Arial" panose="020B0604020202020204" pitchFamily="34" charset="0"/>
              <a:buChar char="•"/>
            </a:pPr>
            <a:r>
              <a:rPr lang="hi-IN" sz="2800" dirty="0">
                <a:latin typeface="Sanskrit Text" panose="02020503050405020304" pitchFamily="18" charset="0"/>
                <a:cs typeface="Sanskrit Text" panose="02020503050405020304" pitchFamily="18" charset="0"/>
              </a:rPr>
              <a:t>बृहदारण्यक उपनिषद् (२.४.१) के अनुसार याज्ञवल्क्य की दो पत्नियाँ थीं - </a:t>
            </a:r>
            <a:r>
              <a:rPr lang="hi-IN" sz="2400" dirty="0">
                <a:solidFill>
                  <a:srgbClr val="FFFF00"/>
                </a:solidFill>
                <a:latin typeface="Sanskrit Text" panose="02020503050405020304" pitchFamily="18" charset="0"/>
                <a:cs typeface="Sanskrit Text" panose="02020503050405020304" pitchFamily="18" charset="0"/>
              </a:rPr>
              <a:t>मैत्रेयी</a:t>
            </a:r>
            <a:r>
              <a:rPr lang="hi-IN" sz="2800" dirty="0">
                <a:solidFill>
                  <a:srgbClr val="FFFF00"/>
                </a:solidFill>
                <a:latin typeface="Sanskrit Text" panose="02020503050405020304" pitchFamily="18" charset="0"/>
                <a:cs typeface="Sanskrit Text" panose="02020503050405020304" pitchFamily="18" charset="0"/>
              </a:rPr>
              <a:t> और कात्यायनी</a:t>
            </a:r>
            <a:r>
              <a:rPr lang="hi-IN" sz="2800" dirty="0">
                <a:latin typeface="Sanskrit Text" panose="02020503050405020304" pitchFamily="18" charset="0"/>
                <a:cs typeface="Sanskrit Text" panose="02020503050405020304" pitchFamily="18" charset="0"/>
              </a:rPr>
              <a:t> । </a:t>
            </a:r>
            <a:endParaRPr lang="en-US" sz="2800" dirty="0">
              <a:latin typeface="Sanskrit Text" panose="02020503050405020304" pitchFamily="18" charset="0"/>
              <a:cs typeface="Sanskrit Text" panose="02020503050405020304" pitchFamily="18" charset="0"/>
            </a:endParaRPr>
          </a:p>
          <a:p>
            <a:pPr marL="457200" indent="-457200" algn="just">
              <a:buFont typeface="Arial" panose="020B0604020202020204" pitchFamily="34" charset="0"/>
              <a:buChar char="•"/>
            </a:pPr>
            <a:r>
              <a:rPr lang="hi-IN" sz="2800" dirty="0">
                <a:latin typeface="Sanskrit Text" panose="02020503050405020304" pitchFamily="18" charset="0"/>
                <a:cs typeface="Sanskrit Text" panose="02020503050405020304" pitchFamily="18" charset="0"/>
              </a:rPr>
              <a:t>स्कन्दपुराण में कात्यायन और पारस्कर को एक मानकर उन्हें याज्ञवल्क्य का पुत्र बताया है यजुर्वेद का </a:t>
            </a:r>
            <a:r>
              <a:rPr lang="hi-IN" sz="2400" dirty="0">
                <a:latin typeface="Sanskrit Text" panose="02020503050405020304" pitchFamily="18" charset="0"/>
                <a:cs typeface="Sanskrit Text" panose="02020503050405020304" pitchFamily="18" charset="0"/>
              </a:rPr>
              <a:t>गृह्यसूत्र</a:t>
            </a:r>
            <a:r>
              <a:rPr lang="hi-IN" sz="2800" dirty="0">
                <a:latin typeface="Sanskrit Text" panose="02020503050405020304" pitchFamily="18" charset="0"/>
                <a:cs typeface="Sanskrit Text" panose="02020503050405020304" pitchFamily="18" charset="0"/>
              </a:rPr>
              <a:t> 'पारस्कर </a:t>
            </a:r>
            <a:r>
              <a:rPr lang="hi-IN" sz="2400" dirty="0">
                <a:latin typeface="Sanskrit Text" panose="02020503050405020304" pitchFamily="18" charset="0"/>
                <a:cs typeface="Sanskrit Text" panose="02020503050405020304" pitchFamily="18" charset="0"/>
              </a:rPr>
              <a:t>गृह्यसूत्र'</a:t>
            </a:r>
            <a:r>
              <a:rPr lang="hi-IN" sz="2800" dirty="0">
                <a:latin typeface="Sanskrit Text" panose="02020503050405020304" pitchFamily="18" charset="0"/>
                <a:cs typeface="Sanskrit Text" panose="02020503050405020304" pitchFamily="18" charset="0"/>
              </a:rPr>
              <a:t> पारस्कर की रचना है ।</a:t>
            </a:r>
            <a:endParaRPr lang="en-IN" sz="2800" dirty="0">
              <a:latin typeface="Sanskrit Text" panose="02020503050405020304" pitchFamily="18" charset="0"/>
              <a:cs typeface="Sanskrit Text" panose="02020503050405020304" pitchFamily="18" charset="0"/>
            </a:endParaRPr>
          </a:p>
        </p:txBody>
      </p:sp>
    </p:spTree>
    <p:extLst>
      <p:ext uri="{BB962C8B-B14F-4D97-AF65-F5344CB8AC3E}">
        <p14:creationId xmlns:p14="http://schemas.microsoft.com/office/powerpoint/2010/main" xmlns="" val="3658123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xmlns="" id="{F2D8DA7F-5DB5-433B-95DA-1774556C8A02}"/>
              </a:ext>
            </a:extLst>
          </p:cNvPr>
          <p:cNvSpPr txBox="1">
            <a:spLocks/>
          </p:cNvSpPr>
          <p:nvPr/>
        </p:nvSpPr>
        <p:spPr>
          <a:xfrm>
            <a:off x="379412" y="1371600"/>
            <a:ext cx="11430000"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r>
              <a:rPr lang="hi-IN" sz="3200" dirty="0">
                <a:latin typeface="Sanskrit Text" panose="02020503050405020304" pitchFamily="18" charset="0"/>
                <a:cs typeface="Sanskrit Text" panose="02020503050405020304" pitchFamily="18" charset="0"/>
              </a:rPr>
              <a:t>शतपथ में १०० अध्याय हैं । अत: उसे 'शतपथ' कहा जाता है ।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इसकी व्याख्या 'गणरत्न महोदधि' आदि ने की हैं सतं</a:t>
            </a:r>
            <a:r>
              <a:rPr lang="hi-IN" sz="3200" dirty="0">
                <a:solidFill>
                  <a:srgbClr val="FFFF00"/>
                </a:solidFill>
                <a:latin typeface="Sanskrit Text" panose="02020503050405020304" pitchFamily="18" charset="0"/>
                <a:cs typeface="Sanskrit Text" panose="02020503050405020304" pitchFamily="18" charset="0"/>
              </a:rPr>
              <a:t> पन्थानो मार्गा नामाध्याया यस्य तत् शतपथम्'</a:t>
            </a:r>
            <a:r>
              <a:rPr lang="hi-IN" sz="3200" dirty="0">
                <a:latin typeface="Sanskrit Text" panose="02020503050405020304" pitchFamily="18" charset="0"/>
                <a:cs typeface="Sanskrit Text" panose="02020503050405020304" pitchFamily="18" charset="0"/>
              </a:rPr>
              <a:t> जिसमें सौ अध्याय-रूपी मार्ग हैं, उसे शतपथ कहते हैं ।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काण्व शतपथ में यद्यपि १०४ अध्याय हैं, तथापि शत-संख्या के महत्त्व के कारण उसे शतपथ ही कहा जाता है । यह माध्यन्दिन और काण्व दोनों शाखाओं में उपलब्ध है । </a:t>
            </a:r>
            <a:endParaRPr lang="en-US" sz="3200" dirty="0">
              <a:latin typeface="Sanskrit Text" panose="02020503050405020304" pitchFamily="18" charset="0"/>
              <a:cs typeface="Sanskrit Text" panose="02020503050405020304" pitchFamily="18" charset="0"/>
            </a:endParaRPr>
          </a:p>
          <a:p>
            <a:pPr algn="just"/>
            <a:r>
              <a:rPr lang="hi-IN" sz="3200" dirty="0">
                <a:latin typeface="Sanskrit Text" panose="02020503050405020304" pitchFamily="18" charset="0"/>
                <a:cs typeface="Sanskrit Text" panose="02020503050405020304" pitchFamily="18" charset="0"/>
              </a:rPr>
              <a:t>माध्यन्दिन में १०० अध्याय हैं और काण्व में १०४ अध्याय ।</a:t>
            </a:r>
            <a:endParaRPr lang="en-US" sz="3200" dirty="0">
              <a:latin typeface="Sanskrit Text" panose="02020503050405020304" pitchFamily="18" charset="0"/>
              <a:cs typeface="Sanskrit Text" panose="02020503050405020304" pitchFamily="18" charset="0"/>
            </a:endParaRPr>
          </a:p>
        </p:txBody>
      </p:sp>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4" name="Rectangle 3">
            <a:extLst>
              <a:ext uri="{FF2B5EF4-FFF2-40B4-BE49-F238E27FC236}">
                <a16:creationId xmlns:a16="http://schemas.microsoft.com/office/drawing/2014/main" xmlns="" id="{1A2DFB6F-36CF-4A27-AFA3-DF1D26C1B8B1}"/>
              </a:ext>
            </a:extLst>
          </p:cNvPr>
          <p:cNvSpPr/>
          <p:nvPr/>
        </p:nvSpPr>
        <p:spPr>
          <a:xfrm>
            <a:off x="912812" y="457200"/>
            <a:ext cx="2228495" cy="769441"/>
          </a:xfrm>
          <a:prstGeom prst="rect">
            <a:avLst/>
          </a:prstGeom>
        </p:spPr>
        <p:txBody>
          <a:bodyPr wrap="none">
            <a:spAutoFit/>
          </a:bodyPr>
          <a:lstStyle/>
          <a:p>
            <a:pPr marL="571500" indent="-571500">
              <a:buFont typeface="Wingdings" panose="05000000000000000000" pitchFamily="2" charset="2"/>
              <a:buChar char="v"/>
            </a:pPr>
            <a:r>
              <a:rPr lang="hi-IN" sz="4400" b="1" dirty="0">
                <a:solidFill>
                  <a:srgbClr val="FFFF00"/>
                </a:solidFill>
                <a:latin typeface="Sarai" panose="00000400000000000000" pitchFamily="2" charset="0"/>
                <a:cs typeface="Sarai" panose="00000400000000000000" pitchFamily="2" charset="0"/>
              </a:rPr>
              <a:t>नामकरण </a:t>
            </a:r>
            <a:endParaRPr lang="en-IN" sz="4400" b="1" dirty="0">
              <a:solidFill>
                <a:srgbClr val="FFFF00"/>
              </a:solidFill>
            </a:endParaRPr>
          </a:p>
        </p:txBody>
      </p:sp>
    </p:spTree>
    <p:extLst>
      <p:ext uri="{BB962C8B-B14F-4D97-AF65-F5344CB8AC3E}">
        <p14:creationId xmlns:p14="http://schemas.microsoft.com/office/powerpoint/2010/main" xmlns="" val="1603995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3" name="Rectangle 2">
            <a:extLst>
              <a:ext uri="{FF2B5EF4-FFF2-40B4-BE49-F238E27FC236}">
                <a16:creationId xmlns:a16="http://schemas.microsoft.com/office/drawing/2014/main" xmlns="" id="{35EF08E9-4EB8-4C2D-815C-A04D3D927C96}"/>
              </a:ext>
            </a:extLst>
          </p:cNvPr>
          <p:cNvSpPr/>
          <p:nvPr/>
        </p:nvSpPr>
        <p:spPr>
          <a:xfrm>
            <a:off x="227012" y="2209800"/>
            <a:ext cx="11506200" cy="3046988"/>
          </a:xfrm>
          <a:prstGeom prst="rect">
            <a:avLst/>
          </a:prstGeom>
        </p:spPr>
        <p:txBody>
          <a:bodyPr wrap="square">
            <a:spAutoFit/>
          </a:bodyPr>
          <a:lstStyle/>
          <a:p>
            <a:pPr marL="571500" indent="-571500" algn="just">
              <a:buFont typeface="Arial" panose="020B0604020202020204" pitchFamily="34" charset="0"/>
              <a:buChar char="•"/>
            </a:pPr>
            <a:r>
              <a:rPr lang="hi-IN" sz="3200" dirty="0">
                <a:latin typeface="Sanskrit Text" panose="02020503050405020304" pitchFamily="18" charset="0"/>
                <a:cs typeface="Sanskrit Text" panose="02020503050405020304" pitchFamily="18" charset="0"/>
              </a:rPr>
              <a:t>माध्यन्दिन (शुक्ल यजुर्वेदीय) शतपथ ब्राह्मण में </a:t>
            </a:r>
            <a:r>
              <a:rPr lang="hi-IN" sz="3200" dirty="0">
                <a:solidFill>
                  <a:srgbClr val="FFFF00"/>
                </a:solidFill>
                <a:latin typeface="Sanskrit Text" panose="02020503050405020304" pitchFamily="18" charset="0"/>
                <a:cs typeface="Sanskrit Text" panose="02020503050405020304" pitchFamily="18" charset="0"/>
              </a:rPr>
              <a:t>१४</a:t>
            </a:r>
            <a:r>
              <a:rPr lang="hi-IN" sz="3200" dirty="0">
                <a:latin typeface="Sanskrit Text" panose="02020503050405020304" pitchFamily="18" charset="0"/>
                <a:cs typeface="Sanskrit Text" panose="02020503050405020304" pitchFamily="18" charset="0"/>
              </a:rPr>
              <a:t> कांड, </a:t>
            </a:r>
            <a:r>
              <a:rPr lang="hi-IN" sz="3200" dirty="0">
                <a:solidFill>
                  <a:srgbClr val="FFFF00"/>
                </a:solidFill>
                <a:latin typeface="Sanskrit Text" panose="02020503050405020304" pitchFamily="18" charset="0"/>
                <a:cs typeface="Sanskrit Text" panose="02020503050405020304" pitchFamily="18" charset="0"/>
              </a:rPr>
              <a:t>१०० </a:t>
            </a:r>
            <a:r>
              <a:rPr lang="hi-IN" sz="3200" dirty="0">
                <a:latin typeface="Sanskrit Text" panose="02020503050405020304" pitchFamily="18" charset="0"/>
                <a:cs typeface="Sanskrit Text" panose="02020503050405020304" pitchFamily="18" charset="0"/>
              </a:rPr>
              <a:t>अध्याय, ४३८ ब्राह्मण और ७६२४ कंडिकाएँ हैं । संपूर्ण ग्रन्थ </a:t>
            </a:r>
            <a:r>
              <a:rPr lang="hi-IN" sz="3200" dirty="0">
                <a:solidFill>
                  <a:srgbClr val="FFFF00"/>
                </a:solidFill>
                <a:latin typeface="Sanskrit Text" panose="02020503050405020304" pitchFamily="18" charset="0"/>
                <a:cs typeface="Sanskrit Text" panose="02020503050405020304" pitchFamily="18" charset="0"/>
              </a:rPr>
              <a:t>१४ भागों</a:t>
            </a:r>
            <a:r>
              <a:rPr lang="hi-IN" sz="3200" dirty="0">
                <a:latin typeface="Sanskrit Text" panose="02020503050405020304" pitchFamily="18" charset="0"/>
                <a:cs typeface="Sanskrit Text" panose="02020503050405020304" pitchFamily="18" charset="0"/>
              </a:rPr>
              <a:t> में विभक्त है इन्हें कांड कहते हैं । कांडों के उपविभाग अध्याय हैं और अध्यायों के उपविभाग ब्राह्मण हैं इन ब्राह्मणों के भी उपविभाग हैं , इन्हें कंडिका कहते हैं ।</a:t>
            </a:r>
            <a:endParaRPr lang="en-US" sz="3200" dirty="0">
              <a:latin typeface="Sanskrit Text" panose="02020503050405020304" pitchFamily="18" charset="0"/>
              <a:cs typeface="Sanskrit Text" panose="02020503050405020304" pitchFamily="18" charset="0"/>
            </a:endParaRPr>
          </a:p>
          <a:p>
            <a:pPr marL="571500" indent="-571500" algn="just">
              <a:buFont typeface="Arial" panose="020B0604020202020204" pitchFamily="34" charset="0"/>
              <a:buChar char="•"/>
            </a:pPr>
            <a:r>
              <a:rPr lang="hi-IN" sz="3200" dirty="0">
                <a:latin typeface="Sanskrit Text" panose="02020503050405020304" pitchFamily="18" charset="0"/>
                <a:cs typeface="Sanskrit Text" panose="02020503050405020304" pitchFamily="18" charset="0"/>
              </a:rPr>
              <a:t>इस प्रकार इसके सन्दर्भ -निर्देश के लिए ४ संख्याएँ आती हैं - १. कांड, २. अध्याय, ३. ब्राह्मण और ४. कंडिका । इसका प्रतिपाद्य विषय इस प्रकार है:</a:t>
            </a:r>
            <a:endParaRPr lang="en-IN" sz="3200" dirty="0">
              <a:latin typeface="Sanskrit Text" panose="02020503050405020304" pitchFamily="18" charset="0"/>
              <a:cs typeface="Sanskrit Text" panose="02020503050405020304" pitchFamily="18" charset="0"/>
            </a:endParaRPr>
          </a:p>
        </p:txBody>
      </p:sp>
      <p:grpSp>
        <p:nvGrpSpPr>
          <p:cNvPr id="7" name="Group 6">
            <a:extLst>
              <a:ext uri="{FF2B5EF4-FFF2-40B4-BE49-F238E27FC236}">
                <a16:creationId xmlns:a16="http://schemas.microsoft.com/office/drawing/2014/main" xmlns="" id="{0AAE6D72-B566-4C13-9AEF-182F5E7B46A2}"/>
              </a:ext>
            </a:extLst>
          </p:cNvPr>
          <p:cNvGrpSpPr/>
          <p:nvPr/>
        </p:nvGrpSpPr>
        <p:grpSpPr>
          <a:xfrm>
            <a:off x="1293812" y="712596"/>
            <a:ext cx="8458200" cy="764633"/>
            <a:chOff x="-1" y="8970"/>
            <a:chExt cx="7389814" cy="764633"/>
          </a:xfrm>
        </p:grpSpPr>
        <p:sp>
          <p:nvSpPr>
            <p:cNvPr id="8" name="Arrow: Pentagon 7">
              <a:extLst>
                <a:ext uri="{FF2B5EF4-FFF2-40B4-BE49-F238E27FC236}">
                  <a16:creationId xmlns:a16="http://schemas.microsoft.com/office/drawing/2014/main" xmlns="" id="{EF6A22FC-2319-467B-99E1-157F33DABB16}"/>
                </a:ext>
              </a:extLst>
            </p:cNvPr>
            <p:cNvSpPr/>
            <p:nvPr/>
          </p:nvSpPr>
          <p:spPr>
            <a:xfrm rot="10800000">
              <a:off x="-1" y="8970"/>
              <a:ext cx="7389814" cy="764633"/>
            </a:xfrm>
            <a:prstGeom prst="homePlate">
              <a:avLst/>
            </a:prstGeom>
            <a:solidFill>
              <a:srgbClr val="FFFF00"/>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 name="Arrow: Pentagon 4">
              <a:extLst>
                <a:ext uri="{FF2B5EF4-FFF2-40B4-BE49-F238E27FC236}">
                  <a16:creationId xmlns:a16="http://schemas.microsoft.com/office/drawing/2014/main" xmlns="" id="{1AA8647F-EE32-4C3F-B8D0-D7854D4F1CCA}"/>
                </a:ext>
              </a:extLst>
            </p:cNvPr>
            <p:cNvSpPr txBox="1"/>
            <p:nvPr/>
          </p:nvSpPr>
          <p:spPr>
            <a:xfrm rot="21600000">
              <a:off x="191157" y="8970"/>
              <a:ext cx="7198656" cy="764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0805" tIns="121920" rIns="227584" bIns="121920" numCol="1" spcCol="1270" anchor="ctr" anchorCtr="0">
              <a:noAutofit/>
            </a:bodyPr>
            <a:lstStyle/>
            <a:p>
              <a:pPr lvl="0" algn="ctr" defTabSz="1422400">
                <a:lnSpc>
                  <a:spcPct val="90000"/>
                </a:lnSpc>
                <a:spcBef>
                  <a:spcPct val="0"/>
                </a:spcBef>
                <a:spcAft>
                  <a:spcPct val="35000"/>
                </a:spcAft>
              </a:pPr>
              <a:r>
                <a:rPr lang="hi-IN" sz="3600" b="1" dirty="0">
                  <a:solidFill>
                    <a:schemeClr val="bg1"/>
                  </a:solidFill>
                  <a:latin typeface="Aparajita" panose="020B0604020202020204" pitchFamily="34" charset="0"/>
                  <a:cs typeface="Aparajita" panose="020B0604020202020204" pitchFamily="34" charset="0"/>
                </a:rPr>
                <a:t>शतपथ ब्राह्मण (माध्यन्दिन) का प्रतिपाद्य विषय</a:t>
              </a:r>
              <a:endParaRPr lang="en-IN" sz="3600" b="1" kern="1200" dirty="0">
                <a:solidFill>
                  <a:schemeClr val="bg1"/>
                </a:solidFill>
                <a:latin typeface="Aparajita" panose="020B0604020202020204" pitchFamily="34" charset="0"/>
                <a:cs typeface="Aparajita" panose="020B0604020202020204" pitchFamily="34" charset="0"/>
              </a:endParaRPr>
            </a:p>
          </p:txBody>
        </p:sp>
      </p:grpSp>
    </p:spTree>
    <p:extLst>
      <p:ext uri="{BB962C8B-B14F-4D97-AF65-F5344CB8AC3E}">
        <p14:creationId xmlns:p14="http://schemas.microsoft.com/office/powerpoint/2010/main" xmlns="" val="3297143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8B527674-6F9F-422D-9D2A-E488661645D4}"/>
              </a:ext>
            </a:extLst>
          </p:cNvPr>
          <p:cNvSpPr>
            <a:spLocks noGrp="1"/>
          </p:cNvSpPr>
          <p:nvPr>
            <p:ph idx="1"/>
          </p:nvPr>
        </p:nvSpPr>
        <p:spPr>
          <a:xfrm>
            <a:off x="303212" y="381000"/>
            <a:ext cx="8768747" cy="6884962"/>
          </a:xfrm>
          <a:prstGeom prst="rect">
            <a:avLst/>
          </a:prstGeom>
        </p:spPr>
        <p:txBody>
          <a:bodyPr wrap="none">
            <a:spAutoFit/>
          </a:bodyPr>
          <a:lstStyle/>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१ - दर्श और पूर्णमास याग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२ : अग्निहोत्र, पिंड पितृ यज्ञ, दाक्षायण याग, नवात्रेष्टि, चातुर्मास्य याग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३ और ४ सोमयाग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५ वाजपेय और राजसूय यज्ञ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६ : सृष्टि - उत्पत्ति, चयन-निरूपण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७ और ८ : चयन-निरूपण वेदी-निर्माण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buFont typeface="Arial" panose="020B0604020202020204" pitchFamily="34" charset="0"/>
              <a:buChar char="•"/>
            </a:pPr>
            <a:r>
              <a:rPr lang="hi-IN" b="1" dirty="0">
                <a:solidFill>
                  <a:srgbClr val="FFFF00"/>
                </a:solidFill>
                <a:latin typeface="Sanskrit Text" panose="02020503050405020304" pitchFamily="18" charset="0"/>
                <a:cs typeface="Sanskrit Text" panose="02020503050405020304" pitchFamily="18" charset="0"/>
              </a:rPr>
              <a:t>कांड ९ : चयननिरूपण, शतरुद्रिय होम, राष्ट्रभृत् होम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१०.: चयननिरूपण, छोटी और बड़ी वेदियों का निर्माण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११ : दर्श-पूर्णमास, दाक्षायण यज्ञ, उपनयन, पंच महायज्ञ, स्वाध्यायप्रशंसा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१२ : द्वादशाह, संवत्सर सत्र, ज्योतिष्टोम, सौत्रामणी याग, प्रायश्चित्त ।</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१३ : अश्वमेध, पुरुषमेध, सर्वमेध, दशरात्र, पितृमेध</a:t>
            </a:r>
            <a:r>
              <a:rPr lang="en-US" b="1" dirty="0">
                <a:solidFill>
                  <a:srgbClr val="FFFF00"/>
                </a:solidFill>
                <a:latin typeface="Sanskrit Text" panose="02020503050405020304" pitchFamily="18" charset="0"/>
                <a:cs typeface="Sanskrit Text" panose="02020503050405020304" pitchFamily="18" charset="0"/>
              </a:rPr>
              <a:t> </a:t>
            </a:r>
            <a:r>
              <a:rPr lang="hi-IN" b="1" dirty="0">
                <a:solidFill>
                  <a:srgbClr val="FFFF00"/>
                </a:solidFill>
                <a:latin typeface="Sanskrit Text" panose="02020503050405020304" pitchFamily="18" charset="0"/>
                <a:cs typeface="Sanskrit Text" panose="02020503050405020304" pitchFamily="18" charset="0"/>
              </a:rPr>
              <a:t>।</a:t>
            </a:r>
            <a:endParaRPr lang="en-US" b="1" dirty="0">
              <a:solidFill>
                <a:srgbClr val="FFFF00"/>
              </a:solidFill>
              <a:latin typeface="Sanskrit Text" panose="02020503050405020304" pitchFamily="18" charset="0"/>
              <a:cs typeface="Sanskrit Text" panose="02020503050405020304" pitchFamily="18" charset="0"/>
            </a:endParaRPr>
          </a:p>
          <a:p>
            <a:pPr marL="571500" indent="-571500"/>
            <a:r>
              <a:rPr lang="hi-IN" b="1" dirty="0">
                <a:solidFill>
                  <a:srgbClr val="FFFF00"/>
                </a:solidFill>
                <a:latin typeface="Sanskrit Text" panose="02020503050405020304" pitchFamily="18" charset="0"/>
                <a:cs typeface="Sanskrit Text" panose="02020503050405020304" pitchFamily="18" charset="0"/>
              </a:rPr>
              <a:t>कांड १४ : प्रवर्ग्य याग, ब्रह्मविद्या, बृहदारण्यक उपनिषद् ।</a:t>
            </a:r>
          </a:p>
          <a:p>
            <a:pPr marL="571500" indent="-571500"/>
            <a:endParaRPr lang="en-US" b="1" dirty="0">
              <a:solidFill>
                <a:srgbClr val="FFFF00"/>
              </a:solidFill>
              <a:latin typeface="Sanskrit Text" panose="02020503050405020304" pitchFamily="18" charset="0"/>
              <a:cs typeface="Sanskrit Text" panose="02020503050405020304" pitchFamily="18" charset="0"/>
            </a:endParaRPr>
          </a:p>
        </p:txBody>
      </p:sp>
    </p:spTree>
    <p:extLst>
      <p:ext uri="{BB962C8B-B14F-4D97-AF65-F5344CB8AC3E}">
        <p14:creationId xmlns:p14="http://schemas.microsoft.com/office/powerpoint/2010/main" xmlns="" val="1022279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3" name="Rectangle 2">
            <a:extLst>
              <a:ext uri="{FF2B5EF4-FFF2-40B4-BE49-F238E27FC236}">
                <a16:creationId xmlns:a16="http://schemas.microsoft.com/office/drawing/2014/main" xmlns="" id="{35EF08E9-4EB8-4C2D-815C-A04D3D927C96}"/>
              </a:ext>
            </a:extLst>
          </p:cNvPr>
          <p:cNvSpPr/>
          <p:nvPr/>
        </p:nvSpPr>
        <p:spPr>
          <a:xfrm>
            <a:off x="341312" y="1981200"/>
            <a:ext cx="11506200" cy="4031873"/>
          </a:xfrm>
          <a:prstGeom prst="rect">
            <a:avLst/>
          </a:prstGeom>
        </p:spPr>
        <p:txBody>
          <a:bodyPr wrap="square">
            <a:spAutoFit/>
          </a:bodyPr>
          <a:lstStyle/>
          <a:p>
            <a:pPr marL="571500" indent="-571500" algn="just">
              <a:buFont typeface="Arial" panose="020B0604020202020204" pitchFamily="34" charset="0"/>
              <a:buChar char="•"/>
            </a:pPr>
            <a:r>
              <a:rPr lang="hi-IN" sz="3200" dirty="0">
                <a:latin typeface="Sanskrit Text" panose="02020503050405020304" pitchFamily="18" charset="0"/>
                <a:cs typeface="Sanskrit Text" panose="02020503050405020304" pitchFamily="18" charset="0"/>
              </a:rPr>
              <a:t>काण्व शतपथ ब्राह्मण में माध्यन्दिन शतपथ ब्राह्मण से कुछ क्रम-विन्यास में अन्तर है । विषयवस्तु प्राय: वही है, पर क्रम में अन्तर हो गया है । </a:t>
            </a:r>
          </a:p>
          <a:p>
            <a:pPr marL="571500" indent="-571500" algn="just">
              <a:buFont typeface="Arial" panose="020B0604020202020204" pitchFamily="34" charset="0"/>
              <a:buChar char="•"/>
            </a:pPr>
            <a:r>
              <a:rPr lang="hi-IN" sz="3200" dirty="0">
                <a:latin typeface="Sanskrit Text" panose="02020503050405020304" pitchFamily="18" charset="0"/>
                <a:cs typeface="Sanskrit Text" panose="02020503050405020304" pitchFamily="18" charset="0"/>
              </a:rPr>
              <a:t>इसमें १७ कांड, १०४ अध्याय, ४३५ ब्राह्मण और ६८०६ कंडिकाएँ हैं । </a:t>
            </a:r>
          </a:p>
          <a:p>
            <a:pPr marL="571500" indent="-571500" algn="just">
              <a:buFont typeface="Arial" panose="020B0604020202020204" pitchFamily="34" charset="0"/>
              <a:buChar char="•"/>
            </a:pPr>
            <a:r>
              <a:rPr lang="hi-IN" sz="3200" dirty="0">
                <a:latin typeface="Sanskrit Text" panose="02020503050405020304" pitchFamily="18" charset="0"/>
                <a:cs typeface="Sanskrit Text" panose="02020503050405020304" pitchFamily="18" charset="0"/>
              </a:rPr>
              <a:t>माध्यन्दिन के कांड २ का वर्ण्यविषय कांड १ में कर दिया गया है और उसके कांड १ का विषय इसमें कांड २ में है ।</a:t>
            </a:r>
          </a:p>
          <a:p>
            <a:pPr marL="571500" indent="-571500" algn="just">
              <a:buFont typeface="Arial" panose="020B0604020202020204" pitchFamily="34" charset="0"/>
              <a:buChar char="•"/>
            </a:pPr>
            <a:endParaRPr lang="hi-IN" sz="3200" dirty="0">
              <a:latin typeface="Sanskrit Text" panose="02020503050405020304" pitchFamily="18" charset="0"/>
              <a:cs typeface="Sanskrit Text" panose="02020503050405020304" pitchFamily="18" charset="0"/>
            </a:endParaRPr>
          </a:p>
          <a:p>
            <a:pPr marL="571500" indent="-571500" algn="just">
              <a:buFont typeface="Arial" panose="020B0604020202020204" pitchFamily="34" charset="0"/>
              <a:buChar char="•"/>
            </a:pPr>
            <a:endParaRPr lang="hi-IN" sz="3200" dirty="0">
              <a:latin typeface="Sanskrit Text" panose="02020503050405020304" pitchFamily="18" charset="0"/>
              <a:cs typeface="Sanskrit Text" panose="02020503050405020304" pitchFamily="18" charset="0"/>
            </a:endParaRPr>
          </a:p>
          <a:p>
            <a:pPr algn="ctr"/>
            <a:r>
              <a:rPr lang="hi-IN" sz="3200" dirty="0">
                <a:solidFill>
                  <a:srgbClr val="FFFF00"/>
                </a:solidFill>
                <a:latin typeface="Sanskrit Text" panose="02020503050405020304" pitchFamily="18" charset="0"/>
                <a:cs typeface="Sanskrit Text" panose="02020503050405020304" pitchFamily="18" charset="0"/>
              </a:rPr>
              <a:t> वर्ण्य विषय इस प्रकार है</a:t>
            </a:r>
            <a:endParaRPr lang="en-IN" sz="3200" dirty="0">
              <a:solidFill>
                <a:srgbClr val="FFFF00"/>
              </a:solidFill>
              <a:latin typeface="Sanskrit Text" panose="02020503050405020304" pitchFamily="18" charset="0"/>
              <a:cs typeface="Sanskrit Text" panose="02020503050405020304" pitchFamily="18" charset="0"/>
            </a:endParaRPr>
          </a:p>
        </p:txBody>
      </p:sp>
      <p:grpSp>
        <p:nvGrpSpPr>
          <p:cNvPr id="7" name="Group 6">
            <a:extLst>
              <a:ext uri="{FF2B5EF4-FFF2-40B4-BE49-F238E27FC236}">
                <a16:creationId xmlns:a16="http://schemas.microsoft.com/office/drawing/2014/main" xmlns="" id="{0AAE6D72-B566-4C13-9AEF-182F5E7B46A2}"/>
              </a:ext>
            </a:extLst>
          </p:cNvPr>
          <p:cNvGrpSpPr/>
          <p:nvPr/>
        </p:nvGrpSpPr>
        <p:grpSpPr>
          <a:xfrm>
            <a:off x="1293812" y="712596"/>
            <a:ext cx="8458200" cy="764633"/>
            <a:chOff x="-1" y="8970"/>
            <a:chExt cx="7389814" cy="764633"/>
          </a:xfrm>
        </p:grpSpPr>
        <p:sp>
          <p:nvSpPr>
            <p:cNvPr id="8" name="Arrow: Pentagon 7">
              <a:extLst>
                <a:ext uri="{FF2B5EF4-FFF2-40B4-BE49-F238E27FC236}">
                  <a16:creationId xmlns:a16="http://schemas.microsoft.com/office/drawing/2014/main" xmlns="" id="{EF6A22FC-2319-467B-99E1-157F33DABB16}"/>
                </a:ext>
              </a:extLst>
            </p:cNvPr>
            <p:cNvSpPr/>
            <p:nvPr/>
          </p:nvSpPr>
          <p:spPr>
            <a:xfrm rot="10800000">
              <a:off x="-1" y="8970"/>
              <a:ext cx="7389814" cy="764633"/>
            </a:xfrm>
            <a:prstGeom prst="homePlate">
              <a:avLst/>
            </a:prstGeom>
            <a:solidFill>
              <a:srgbClr val="FFFF00"/>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 name="Arrow: Pentagon 4">
              <a:extLst>
                <a:ext uri="{FF2B5EF4-FFF2-40B4-BE49-F238E27FC236}">
                  <a16:creationId xmlns:a16="http://schemas.microsoft.com/office/drawing/2014/main" xmlns="" id="{1AA8647F-EE32-4C3F-B8D0-D7854D4F1CCA}"/>
                </a:ext>
              </a:extLst>
            </p:cNvPr>
            <p:cNvSpPr txBox="1"/>
            <p:nvPr/>
          </p:nvSpPr>
          <p:spPr>
            <a:xfrm rot="21600000">
              <a:off x="191157" y="8970"/>
              <a:ext cx="7198656" cy="764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0805" tIns="121920" rIns="227584" bIns="121920" numCol="1" spcCol="1270" anchor="ctr" anchorCtr="0">
              <a:noAutofit/>
            </a:bodyPr>
            <a:lstStyle/>
            <a:p>
              <a:pPr lvl="0" algn="ctr" defTabSz="1422400">
                <a:lnSpc>
                  <a:spcPct val="90000"/>
                </a:lnSpc>
                <a:spcBef>
                  <a:spcPct val="0"/>
                </a:spcBef>
                <a:spcAft>
                  <a:spcPct val="35000"/>
                </a:spcAft>
              </a:pPr>
              <a:r>
                <a:rPr lang="hi-IN" sz="3600" b="1" dirty="0">
                  <a:solidFill>
                    <a:schemeClr val="bg1"/>
                  </a:solidFill>
                  <a:latin typeface="Aparajita" panose="020B0604020202020204" pitchFamily="34" charset="0"/>
                  <a:cs typeface="Aparajita" panose="020B0604020202020204" pitchFamily="34" charset="0"/>
                </a:rPr>
                <a:t>शतपथ ब्राह्मण (काण्व) का प्रतिपाद्य विषय</a:t>
              </a:r>
              <a:endParaRPr lang="en-IN" sz="3600" b="1" kern="1200" dirty="0">
                <a:solidFill>
                  <a:schemeClr val="bg1"/>
                </a:solidFill>
                <a:latin typeface="Aparajita" panose="020B0604020202020204" pitchFamily="34" charset="0"/>
                <a:cs typeface="Aparajita" panose="020B0604020202020204" pitchFamily="34" charset="0"/>
              </a:endParaRPr>
            </a:p>
          </p:txBody>
        </p:sp>
      </p:grpSp>
    </p:spTree>
    <p:extLst>
      <p:ext uri="{BB962C8B-B14F-4D97-AF65-F5344CB8AC3E}">
        <p14:creationId xmlns:p14="http://schemas.microsoft.com/office/powerpoint/2010/main" xmlns="" val="4079634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6E459D0-B96D-4952-9753-AE5151436D26}"/>
              </a:ext>
            </a:extLst>
          </p:cNvPr>
          <p:cNvSpPr/>
          <p:nvPr/>
        </p:nvSpPr>
        <p:spPr>
          <a:xfrm>
            <a:off x="227012" y="0"/>
            <a:ext cx="11506200" cy="6986528"/>
          </a:xfrm>
          <a:prstGeom prst="rect">
            <a:avLst/>
          </a:prstGeom>
        </p:spPr>
        <p:txBody>
          <a:bodyPr wrap="square">
            <a:spAutoFit/>
          </a:bodyPr>
          <a:lstStyle/>
          <a:p>
            <a:r>
              <a:rPr lang="hi-IN" sz="2800" dirty="0">
                <a:solidFill>
                  <a:srgbClr val="FFFF00"/>
                </a:solidFill>
                <a:latin typeface="Sanskrit Text" panose="02020503050405020304" pitchFamily="18" charset="0"/>
                <a:cs typeface="Sanskrit Text" panose="02020503050405020304" pitchFamily="18" charset="0"/>
              </a:rPr>
              <a:t>कांड १ : अग्निहोत्र, नवात्र इष्टि (आग्रयण इष्टि), दाक्षायण, चातुर्मास्य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२ : दर्श और पूर्णमास याग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३ : अग्निहोत्र और दर्श-पूर्णमास यागों का अर्थवाद । </a:t>
            </a:r>
          </a:p>
          <a:p>
            <a:r>
              <a:rPr lang="hi-IN" sz="2800" dirty="0">
                <a:solidFill>
                  <a:srgbClr val="FFFF00"/>
                </a:solidFill>
                <a:latin typeface="Sanskrit Text" panose="02020503050405020304" pitchFamily="18" charset="0"/>
                <a:cs typeface="Sanskrit Text" panose="02020503050405020304" pitchFamily="18" charset="0"/>
              </a:rPr>
              <a:t>कांड ४ और ५ : सोमयाग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६ और ७ : वाजपेय और राजसूय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८ : उखासंभरण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९ से १२ : विभिन्न चयन याग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१३ : आधानकाल, पथिकृत् , शंयुवाक्, ब्रह्मचर्य, दर्श-पूर्णमास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१४ : सौत्रामणी, प्रायश्चित्त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१५ : अश्वमेध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१६ : प्रवर्ग्य याग ।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कांड १७ : बृहदारण्यक उपनिषद्, ब्रह्मविद्या ।</a:t>
            </a:r>
            <a:br>
              <a:rPr lang="hi-IN" sz="2800" dirty="0">
                <a:solidFill>
                  <a:srgbClr val="FFFF00"/>
                </a:solidFill>
                <a:latin typeface="Sanskrit Text" panose="02020503050405020304" pitchFamily="18" charset="0"/>
                <a:cs typeface="Sanskrit Text" panose="02020503050405020304" pitchFamily="18" charset="0"/>
              </a:rPr>
            </a:br>
            <a:r>
              <a:rPr lang="hi-IN" sz="2800" dirty="0">
                <a:solidFill>
                  <a:srgbClr val="FFFF00"/>
                </a:solidFill>
                <a:latin typeface="Sanskrit Text" panose="02020503050405020304" pitchFamily="18" charset="0"/>
                <a:cs typeface="Sanskrit Text" panose="02020503050405020304" pitchFamily="18" charset="0"/>
              </a:rPr>
              <a:t>          </a:t>
            </a:r>
            <a:r>
              <a:rPr lang="hi-IN" sz="2800" dirty="0">
                <a:latin typeface="Sanskrit Text" panose="02020503050405020304" pitchFamily="18" charset="0"/>
                <a:cs typeface="Sanskrit Text" panose="02020503050405020304" pitchFamily="18" charset="0"/>
              </a:rPr>
              <a:t>दोनों ब्राह्मणों में प्रतिपाद्य विषय एक होने पर भी क्रम में भेद है । विषय- प्रतिपादन की दृष्टि से माध्यन्दिन शतपथ अधिक व्यवस्थित है । शतपथ की अन विशेषता यह है कि इसमें वाजसनेयी संहिता के १८ अध्यायों की क्रमबद्ध व्याख्या प्रथा कांडों में मिल जाती है । केवल अंतर यह है कि संहिता में पिण्ड-पि दर्श-पूर्णमास याग के बाद है और ब्राह्मण में अग्निहोत्र के बाद ।</a:t>
            </a:r>
            <a:endParaRPr lang="en-IN" sz="2800" dirty="0">
              <a:latin typeface="Sanskrit Text" panose="02020503050405020304" pitchFamily="18" charset="0"/>
              <a:cs typeface="Sanskrit Text" panose="02020503050405020304" pitchFamily="18" charset="0"/>
            </a:endParaRPr>
          </a:p>
        </p:txBody>
      </p:sp>
    </p:spTree>
    <p:extLst>
      <p:ext uri="{BB962C8B-B14F-4D97-AF65-F5344CB8AC3E}">
        <p14:creationId xmlns:p14="http://schemas.microsoft.com/office/powerpoint/2010/main" xmlns="" val="3970798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xmlns="" id="{C35E285F-F121-4668-A8BB-61EE57361161}"/>
              </a:ext>
            </a:extLst>
          </p:cNvPr>
          <p:cNvSpPr txBox="1">
            <a:spLocks/>
          </p:cNvSpPr>
          <p:nvPr/>
        </p:nvSpPr>
        <p:spPr>
          <a:xfrm>
            <a:off x="680319" y="4477871"/>
            <a:ext cx="9613861" cy="1285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N" dirty="0">
              <a:latin typeface="Sanskrit Text" panose="02020503050405020304" pitchFamily="18" charset="0"/>
              <a:cs typeface="Sanskrit Text" panose="02020503050405020304" pitchFamily="18" charset="0"/>
            </a:endParaRPr>
          </a:p>
        </p:txBody>
      </p:sp>
      <p:sp>
        <p:nvSpPr>
          <p:cNvPr id="3" name="Rectangle 2">
            <a:extLst>
              <a:ext uri="{FF2B5EF4-FFF2-40B4-BE49-F238E27FC236}">
                <a16:creationId xmlns:a16="http://schemas.microsoft.com/office/drawing/2014/main" xmlns="" id="{35EF08E9-4EB8-4C2D-815C-A04D3D927C96}"/>
              </a:ext>
            </a:extLst>
          </p:cNvPr>
          <p:cNvSpPr/>
          <p:nvPr/>
        </p:nvSpPr>
        <p:spPr>
          <a:xfrm>
            <a:off x="379412" y="1828800"/>
            <a:ext cx="11430000" cy="4462760"/>
          </a:xfrm>
          <a:prstGeom prst="rect">
            <a:avLst/>
          </a:prstGeom>
        </p:spPr>
        <p:txBody>
          <a:bodyPr wrap="square">
            <a:spAutoFit/>
          </a:bodyPr>
          <a:lstStyle/>
          <a:p>
            <a:pPr marL="571500" indent="-571500">
              <a:buFont typeface="Arial" panose="020B0604020202020204" pitchFamily="34" charset="0"/>
              <a:buChar char="•"/>
            </a:pPr>
            <a:r>
              <a:rPr lang="hi-IN" sz="2800" dirty="0">
                <a:latin typeface="BRH Devanagari" pitchFamily="2" charset="0"/>
                <a:cs typeface="Sanskrit Text" panose="02020503050405020304" pitchFamily="18" charset="0"/>
              </a:rPr>
              <a:t>शतपथ ब्राह्मण की कतिपय प्रमुख विशेष बातें ये हैं :</a:t>
            </a:r>
          </a:p>
          <a:p>
            <a:pPr marL="571500" indent="-571500">
              <a:buFont typeface="Wingdings" panose="05000000000000000000" pitchFamily="2" charset="2"/>
              <a:buChar char="v"/>
            </a:pPr>
            <a:r>
              <a:rPr lang="hi-IN" sz="3200" dirty="0">
                <a:solidFill>
                  <a:srgbClr val="FFFF00"/>
                </a:solidFill>
                <a:latin typeface="BRH Devanagari" pitchFamily="2" charset="0"/>
                <a:cs typeface="Sanskrit Text" panose="02020503050405020304" pitchFamily="18" charset="0"/>
              </a:rPr>
              <a:t>याज्ञवल्क्यऔर शांडिल्य </a:t>
            </a:r>
            <a:r>
              <a:rPr lang="hi-IN" sz="3200" dirty="0">
                <a:latin typeface="BRH Devanagari" pitchFamily="2" charset="0"/>
                <a:cs typeface="Sanskrit Text" panose="02020503050405020304" pitchFamily="18" charset="0"/>
              </a:rPr>
              <a:t>:</a:t>
            </a:r>
            <a:r>
              <a:rPr lang="hi-IN" sz="2800" dirty="0">
                <a:latin typeface="BRH Devanagari" pitchFamily="2" charset="0"/>
                <a:cs typeface="Sanskrit Text" panose="02020503050405020304" pitchFamily="18" charset="0"/>
              </a:rPr>
              <a:t> </a:t>
            </a:r>
          </a:p>
          <a:p>
            <a:pPr marL="571500" indent="-571500">
              <a:buFont typeface="Arial" panose="020B0604020202020204" pitchFamily="34" charset="0"/>
              <a:buChar char="•"/>
            </a:pPr>
            <a:r>
              <a:rPr lang="hi-IN" sz="2800" dirty="0">
                <a:latin typeface="BRH Devanagari" pitchFamily="2" charset="0"/>
                <a:cs typeface="Sanskrit Text" panose="02020503050405020304" pitchFamily="18" charset="0"/>
              </a:rPr>
              <a:t>कांड १ से ५ तक ऋषि याज्ञवल्क्य को प्रमाण रूप में प्रस्तुत किया गया है तथा कांड ६ से १० तक शांडिल्य ऋषि को ही प्रमाण माना गया है । इससे ज्ञात होता है कि शतपथ की रचना में दोनों ऋषियों का योगदान है।</a:t>
            </a:r>
            <a:endParaRPr lang="en-US" sz="2800" dirty="0">
              <a:latin typeface="BRH Devanagari" pitchFamily="2" charset="0"/>
              <a:cs typeface="Sanskrit Text" panose="02020503050405020304" pitchFamily="18" charset="0"/>
            </a:endParaRPr>
          </a:p>
          <a:p>
            <a:pPr marL="571500" indent="-571500">
              <a:buFont typeface="Arial" panose="020B0604020202020204" pitchFamily="34" charset="0"/>
              <a:buChar char="•"/>
            </a:pPr>
            <a:r>
              <a:rPr lang="hi-IN" sz="2800" dirty="0">
                <a:latin typeface="BRH Devanagari" pitchFamily="2" charset="0"/>
                <a:cs typeface="Sanskrit Text" panose="02020503050405020304" pitchFamily="18" charset="0"/>
              </a:rPr>
              <a:t>शांडिल्य के १०वें कांड में "अग्नि-रहस्य" का प्रवक्ता बनाया गया है । यह भी उल्लेखनीय है कि शांडिल्य वाले ६ से १० कांडों में पश्चिमोत्तर भारत के गान्धार, केकय और शाल्व जनपदों का उल्लेख है । </a:t>
            </a:r>
            <a:endParaRPr lang="en-US" sz="2800" dirty="0">
              <a:latin typeface="BRH Devanagari" pitchFamily="2" charset="0"/>
              <a:cs typeface="Sanskrit Text" panose="02020503050405020304" pitchFamily="18" charset="0"/>
            </a:endParaRPr>
          </a:p>
          <a:p>
            <a:pPr marL="571500" indent="-571500">
              <a:buFont typeface="Arial" panose="020B0604020202020204" pitchFamily="34" charset="0"/>
              <a:buChar char="•"/>
            </a:pPr>
            <a:r>
              <a:rPr lang="hi-IN" sz="2800" dirty="0">
                <a:latin typeface="BRH Devanagari" pitchFamily="2" charset="0"/>
                <a:cs typeface="Sanskrit Text" panose="02020503050405020304" pitchFamily="18" charset="0"/>
              </a:rPr>
              <a:t>अन्य खंडों में मध्य और पूर्व भारत के कुरु- पंचाल कोसल, संजय और विदेह आदि जनपदों का उल्लेख है। समग्र रूप से याज्ञवल्क्य को ही शतपथ का रचयिता माना जाता है। </a:t>
            </a:r>
            <a:endParaRPr lang="en-US" sz="2800" dirty="0">
              <a:latin typeface="BRH Devanagari" pitchFamily="2" charset="0"/>
              <a:cs typeface="Sanskrit Text" panose="02020503050405020304" pitchFamily="18" charset="0"/>
            </a:endParaRPr>
          </a:p>
        </p:txBody>
      </p:sp>
      <p:grpSp>
        <p:nvGrpSpPr>
          <p:cNvPr id="7" name="Group 6">
            <a:extLst>
              <a:ext uri="{FF2B5EF4-FFF2-40B4-BE49-F238E27FC236}">
                <a16:creationId xmlns:a16="http://schemas.microsoft.com/office/drawing/2014/main" xmlns="" id="{0AAE6D72-B566-4C13-9AEF-182F5E7B46A2}"/>
              </a:ext>
            </a:extLst>
          </p:cNvPr>
          <p:cNvGrpSpPr/>
          <p:nvPr/>
        </p:nvGrpSpPr>
        <p:grpSpPr>
          <a:xfrm>
            <a:off x="1293812" y="712596"/>
            <a:ext cx="8458200" cy="764633"/>
            <a:chOff x="-1" y="8970"/>
            <a:chExt cx="7389814" cy="764633"/>
          </a:xfrm>
        </p:grpSpPr>
        <p:sp>
          <p:nvSpPr>
            <p:cNvPr id="8" name="Arrow: Pentagon 7">
              <a:extLst>
                <a:ext uri="{FF2B5EF4-FFF2-40B4-BE49-F238E27FC236}">
                  <a16:creationId xmlns:a16="http://schemas.microsoft.com/office/drawing/2014/main" xmlns="" id="{EF6A22FC-2319-467B-99E1-157F33DABB16}"/>
                </a:ext>
              </a:extLst>
            </p:cNvPr>
            <p:cNvSpPr/>
            <p:nvPr/>
          </p:nvSpPr>
          <p:spPr>
            <a:xfrm rot="10800000">
              <a:off x="-1" y="8970"/>
              <a:ext cx="7389814" cy="764633"/>
            </a:xfrm>
            <a:prstGeom prst="homePlate">
              <a:avLst/>
            </a:prstGeom>
            <a:solidFill>
              <a:srgbClr val="FFFF00"/>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 name="Arrow: Pentagon 4">
              <a:extLst>
                <a:ext uri="{FF2B5EF4-FFF2-40B4-BE49-F238E27FC236}">
                  <a16:creationId xmlns:a16="http://schemas.microsoft.com/office/drawing/2014/main" xmlns="" id="{1AA8647F-EE32-4C3F-B8D0-D7854D4F1CCA}"/>
                </a:ext>
              </a:extLst>
            </p:cNvPr>
            <p:cNvSpPr txBox="1"/>
            <p:nvPr/>
          </p:nvSpPr>
          <p:spPr>
            <a:xfrm rot="21600000">
              <a:off x="191157" y="8970"/>
              <a:ext cx="7198656" cy="764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0805" tIns="121920" rIns="227584" bIns="121920" numCol="1" spcCol="1270" anchor="ctr" anchorCtr="0">
              <a:noAutofit/>
            </a:bodyPr>
            <a:lstStyle/>
            <a:p>
              <a:pPr lvl="0" algn="ctr" defTabSz="1422400">
                <a:lnSpc>
                  <a:spcPct val="90000"/>
                </a:lnSpc>
                <a:spcBef>
                  <a:spcPct val="0"/>
                </a:spcBef>
                <a:spcAft>
                  <a:spcPct val="35000"/>
                </a:spcAft>
              </a:pPr>
              <a:r>
                <a:rPr lang="hi-IN" sz="3600" b="1" dirty="0">
                  <a:solidFill>
                    <a:schemeClr val="bg1"/>
                  </a:solidFill>
                  <a:latin typeface="Sanskrit Text" panose="02020503050405020304" pitchFamily="18" charset="0"/>
                  <a:cs typeface="Sanskrit Text" panose="02020503050405020304" pitchFamily="18" charset="0"/>
                </a:rPr>
                <a:t>शतपथ ब्राह्मण का वैशिष्ट्य </a:t>
              </a:r>
              <a:endParaRPr lang="en-IN" sz="3600" b="1" kern="1200" dirty="0">
                <a:solidFill>
                  <a:schemeClr val="bg1"/>
                </a:solidFill>
                <a:latin typeface="Sanskrit Text" panose="02020503050405020304" pitchFamily="18" charset="0"/>
                <a:cs typeface="Sanskrit Text" panose="02020503050405020304" pitchFamily="18" charset="0"/>
              </a:endParaRPr>
            </a:p>
          </p:txBody>
        </p:sp>
      </p:grpSp>
    </p:spTree>
    <p:extLst>
      <p:ext uri="{BB962C8B-B14F-4D97-AF65-F5344CB8AC3E}">
        <p14:creationId xmlns:p14="http://schemas.microsoft.com/office/powerpoint/2010/main" xmlns="" val="690954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100"/>
                                  </p:iterate>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529</TotalTime>
  <Words>1608</Words>
  <Application>Microsoft Office PowerPoint</Application>
  <PresentationFormat>Custom</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Woodgrain 16x9</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vipul jadav</dc:creator>
  <cp:lastModifiedBy>Dr. Janakisharan Acharya</cp:lastModifiedBy>
  <cp:revision>46</cp:revision>
  <dcterms:created xsi:type="dcterms:W3CDTF">2020-07-11T07:25:21Z</dcterms:created>
  <dcterms:modified xsi:type="dcterms:W3CDTF">2021-04-03T14:26:11Z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