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CC"/>
    <a:srgbClr val="B6468E"/>
    <a:srgbClr val="C919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14515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420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616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83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3798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433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24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0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6581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61374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78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03/04/2021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951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81" y="3114653"/>
            <a:ext cx="11906007" cy="1365907"/>
          </a:xfrm>
          <a:effectLst>
            <a:glow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gu-IN" sz="6000" b="1" i="1" dirty="0" smtClean="0">
                <a:solidFill>
                  <a:srgbClr val="C00000"/>
                </a:solidFill>
              </a:rPr>
              <a:t>આસન વિચાર 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3538" y="5332236"/>
            <a:ext cx="55684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DRASHTI J BARAIYA </a:t>
            </a:r>
          </a:p>
          <a:p>
            <a:r>
              <a:rPr lang="en-US" sz="3200" b="1" u="sng" dirty="0" smtClean="0"/>
              <a:t>YOGA LECTURER</a:t>
            </a:r>
          </a:p>
          <a:p>
            <a:r>
              <a:rPr lang="en-US" sz="2800" b="1" u="sng" dirty="0" smtClean="0"/>
              <a:t>Shree </a:t>
            </a:r>
            <a:r>
              <a:rPr lang="en-US" sz="2800" b="1" u="sng" dirty="0" err="1" smtClean="0"/>
              <a:t>somnth</a:t>
            </a:r>
            <a:r>
              <a:rPr lang="en-US" sz="2800" b="1" u="sng" dirty="0" smtClean="0"/>
              <a:t> Sanskrit university</a:t>
            </a:r>
          </a:p>
          <a:p>
            <a:endParaRPr lang="en-US" sz="32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3636818" y="1219199"/>
            <a:ext cx="4918364" cy="8956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sz="3600" b="1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श्रीसोमनाथसंस्कृतविश्वविद्यालयः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i-IN" dirty="0" smtClean="0">
                <a:solidFill>
                  <a:srgbClr val="FF0000"/>
                </a:solidFill>
                <a:latin typeface="ChanakyaBBTUni" pitchFamily="2" charset="0"/>
                <a:ea typeface="Arial Unicode MS" pitchFamily="34" charset="-128"/>
                <a:cs typeface="ChanakyaBBTUni" pitchFamily="2" charset="0"/>
              </a:rPr>
              <a:t>राजेन्द्रभुवन मार्गः, वेरावलम् – ३६२२६६ गीर सोमनाथः (गुजरातम्)</a:t>
            </a:r>
            <a:endParaRPr lang="en-US" dirty="0" smtClean="0">
              <a:solidFill>
                <a:srgbClr val="FF0000"/>
              </a:solidFill>
              <a:latin typeface="ChanakyaBBTUni" pitchFamily="2" charset="0"/>
              <a:ea typeface="Arial Unicode MS" pitchFamily="34" charset="-128"/>
              <a:cs typeface="ChanakyaBBTUni" pitchFamily="2" charset="0"/>
            </a:endParaRPr>
          </a:p>
        </p:txBody>
      </p:sp>
      <p:pic>
        <p:nvPicPr>
          <p:cNvPr id="8" name="Picture 7" descr="G:\Janaki\SSSU\Logo copy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4457" y="0"/>
            <a:ext cx="923086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6646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157163"/>
            <a:ext cx="11504246" cy="1973389"/>
          </a:xfrm>
        </p:spPr>
        <p:txBody>
          <a:bodyPr>
            <a:normAutofit fontScale="90000"/>
          </a:bodyPr>
          <a:lstStyle/>
          <a:p>
            <a:r>
              <a:rPr lang="gu-IN" b="1" dirty="0"/>
              <a:t>શરીર સબંધિત રોગોમાં આસનનો પ્રભાવ</a:t>
            </a:r>
            <a:r>
              <a:rPr lang="en-US" dirty="0"/>
              <a:t/>
            </a:r>
            <a:br>
              <a:rPr lang="en-US" dirty="0"/>
            </a:br>
            <a:r>
              <a:rPr lang="gu-IN" sz="3600" b="1" dirty="0">
                <a:solidFill>
                  <a:srgbClr val="C00000"/>
                </a:solidFill>
              </a:rPr>
              <a:t>મધુમેહ</a:t>
            </a:r>
            <a:r>
              <a:rPr lang="en-IN" sz="3600" b="1" dirty="0">
                <a:solidFill>
                  <a:srgbClr val="C00000"/>
                </a:solidFill>
              </a:rPr>
              <a:t> - </a:t>
            </a:r>
            <a:r>
              <a:rPr lang="gu-IN" sz="3600" dirty="0">
                <a:solidFill>
                  <a:srgbClr val="C00000"/>
                </a:solidFill>
              </a:rPr>
              <a:t>ગૌમુખાસન</a:t>
            </a:r>
            <a:r>
              <a:rPr lang="en-IN" sz="3600" dirty="0">
                <a:solidFill>
                  <a:srgbClr val="C00000"/>
                </a:solidFill>
              </a:rPr>
              <a:t> , </a:t>
            </a:r>
            <a:r>
              <a:rPr lang="gu-IN" sz="3600" dirty="0">
                <a:solidFill>
                  <a:srgbClr val="C00000"/>
                </a:solidFill>
              </a:rPr>
              <a:t>મત્સ્યેન્દ્રાસન</a:t>
            </a:r>
            <a:r>
              <a:rPr lang="en-IN" sz="3600" dirty="0">
                <a:solidFill>
                  <a:srgbClr val="C00000"/>
                </a:solidFill>
              </a:rPr>
              <a:t> , </a:t>
            </a:r>
            <a:r>
              <a:rPr lang="gu-IN" sz="3600" dirty="0">
                <a:solidFill>
                  <a:srgbClr val="C00000"/>
                </a:solidFill>
              </a:rPr>
              <a:t>પવનમુક્તાસન</a:t>
            </a:r>
            <a:r>
              <a:rPr lang="en-IN" sz="3600" dirty="0">
                <a:solidFill>
                  <a:srgbClr val="C00000"/>
                </a:solidFill>
              </a:rPr>
              <a:t>, </a:t>
            </a:r>
            <a:r>
              <a:rPr lang="gu-IN" sz="3600" dirty="0" smtClean="0">
                <a:solidFill>
                  <a:srgbClr val="C00000"/>
                </a:solidFill>
              </a:rPr>
              <a:t>મત્સ્યાસન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156" y="2456408"/>
            <a:ext cx="5580063" cy="823912"/>
          </a:xfrm>
        </p:spPr>
        <p:txBody>
          <a:bodyPr>
            <a:normAutofit/>
          </a:bodyPr>
          <a:lstStyle/>
          <a:p>
            <a:r>
              <a:rPr lang="gu-I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ગૌમુખાસન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086" y="3359501"/>
            <a:ext cx="5580063" cy="3292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gu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મત્સ્યેન્દ્રાસન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4219" y="3359501"/>
            <a:ext cx="4629149" cy="3292740"/>
          </a:xfrm>
          <a:solidFill>
            <a:schemeClr val="accent2">
              <a:alpha val="82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04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566928"/>
            <a:ext cx="11422917" cy="1563624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gu-IN" b="1" dirty="0"/>
              <a:t>કબજીયાત </a:t>
            </a:r>
            <a:r>
              <a:rPr lang="en-IN" dirty="0"/>
              <a:t>-</a:t>
            </a:r>
            <a:r>
              <a:rPr lang="en-IN" dirty="0">
                <a:solidFill>
                  <a:srgbClr val="C91926"/>
                </a:solidFill>
              </a:rPr>
              <a:t> </a:t>
            </a:r>
            <a:r>
              <a:rPr lang="gu-IN" sz="4000" dirty="0">
                <a:solidFill>
                  <a:srgbClr val="C91926"/>
                </a:solidFill>
              </a:rPr>
              <a:t>તાડાસન</a:t>
            </a:r>
            <a:r>
              <a:rPr lang="en-IN" sz="4000" dirty="0">
                <a:solidFill>
                  <a:srgbClr val="C91926"/>
                </a:solidFill>
              </a:rPr>
              <a:t> , </a:t>
            </a:r>
            <a:r>
              <a:rPr lang="gu-IN" sz="4000" dirty="0" smtClean="0">
                <a:solidFill>
                  <a:srgbClr val="C91926"/>
                </a:solidFill>
              </a:rPr>
              <a:t>તિર્યકતાડાસન</a:t>
            </a:r>
            <a:r>
              <a:rPr lang="en-IN" sz="4000" dirty="0" smtClean="0">
                <a:solidFill>
                  <a:srgbClr val="C91926"/>
                </a:solidFill>
              </a:rPr>
              <a:t> </a:t>
            </a:r>
            <a:r>
              <a:rPr lang="en-IN" sz="4000" dirty="0">
                <a:solidFill>
                  <a:srgbClr val="C91926"/>
                </a:solidFill>
              </a:rPr>
              <a:t>,</a:t>
            </a:r>
            <a:r>
              <a:rPr lang="gu-IN" sz="4000" dirty="0" smtClean="0">
                <a:solidFill>
                  <a:srgbClr val="C91926"/>
                </a:solidFill>
              </a:rPr>
              <a:t>કટીચક્રાસન</a:t>
            </a:r>
            <a:r>
              <a:rPr lang="en-IN" sz="4000" dirty="0" smtClean="0">
                <a:solidFill>
                  <a:srgbClr val="C91926"/>
                </a:solidFill>
              </a:rPr>
              <a:t> ,</a:t>
            </a:r>
            <a:r>
              <a:rPr lang="gu-IN" sz="4000" dirty="0">
                <a:solidFill>
                  <a:srgbClr val="C91926"/>
                </a:solidFill>
              </a:rPr>
              <a:t> </a:t>
            </a:r>
            <a:r>
              <a:rPr lang="gu-IN" sz="4000" dirty="0" smtClean="0">
                <a:solidFill>
                  <a:srgbClr val="C91926"/>
                </a:solidFill>
              </a:rPr>
              <a:t>તિર્યકભુજંગાસન</a:t>
            </a:r>
            <a:r>
              <a:rPr lang="hi-IN" sz="4000" dirty="0" smtClean="0">
                <a:solidFill>
                  <a:srgbClr val="C91926"/>
                </a:solidFill>
              </a:rPr>
              <a:t>,</a:t>
            </a:r>
            <a:r>
              <a:rPr lang="gu-IN" sz="4000" dirty="0">
                <a:solidFill>
                  <a:srgbClr val="C91926"/>
                </a:solidFill>
              </a:rPr>
              <a:t>ઉદરકર્ણાસન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796" y="2311463"/>
            <a:ext cx="4576572" cy="823912"/>
          </a:xfrm>
        </p:spPr>
        <p:txBody>
          <a:bodyPr>
            <a:normAutofit/>
          </a:bodyPr>
          <a:lstStyle/>
          <a:p>
            <a:r>
              <a:rPr lang="gu-IN" sz="3200" dirty="0">
                <a:solidFill>
                  <a:schemeClr val="accent4">
                    <a:lumMod val="50000"/>
                  </a:schemeClr>
                </a:solidFill>
              </a:rPr>
              <a:t>તિર્યકતાડાસન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54" y="3316287"/>
            <a:ext cx="5720861" cy="3143127"/>
          </a:xfrm>
          <a:blipFill>
            <a:blip r:embed="rId3">
              <a:alphaModFix amt="38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99" y="2456408"/>
            <a:ext cx="4160471" cy="823912"/>
          </a:xfrm>
        </p:spPr>
        <p:txBody>
          <a:bodyPr>
            <a:normAutofit/>
          </a:bodyPr>
          <a:lstStyle/>
          <a:p>
            <a:r>
              <a:rPr lang="gu-IN" sz="3200" dirty="0">
                <a:solidFill>
                  <a:schemeClr val="accent4">
                    <a:lumMod val="50000"/>
                  </a:schemeClr>
                </a:solidFill>
              </a:rPr>
              <a:t>ઉદરકર્ણાસન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523" y="3280320"/>
            <a:ext cx="5292115" cy="3179094"/>
          </a:xfrm>
          <a:pattFill prst="pct5">
            <a:fgClr>
              <a:srgbClr val="FF0000"/>
            </a:fgClr>
            <a:bgClr>
              <a:schemeClr val="bg2">
                <a:lumMod val="90000"/>
              </a:schemeClr>
            </a:bgClr>
          </a:pattFill>
        </p:spPr>
      </p:pic>
    </p:spTree>
    <p:extLst>
      <p:ext uri="{BB962C8B-B14F-4D97-AF65-F5344CB8AC3E}">
        <p14:creationId xmlns:p14="http://schemas.microsoft.com/office/powerpoint/2010/main" xmlns="" val="5912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6" y="566928"/>
            <a:ext cx="11447096" cy="1563624"/>
          </a:xfrm>
        </p:spPr>
        <p:txBody>
          <a:bodyPr>
            <a:noAutofit/>
          </a:bodyPr>
          <a:lstStyle/>
          <a:p>
            <a:r>
              <a:rPr lang="gu-IN" sz="2800" b="1" dirty="0"/>
              <a:t>રક્તચાપ</a:t>
            </a:r>
            <a:r>
              <a:rPr lang="en-IN" sz="2800" b="1" dirty="0"/>
              <a:t> -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gu-IN" sz="2800" b="1" dirty="0">
                <a:solidFill>
                  <a:srgbClr val="C91926"/>
                </a:solidFill>
              </a:rPr>
              <a:t>નિમ્નરક્તચાપ</a:t>
            </a:r>
            <a:r>
              <a:rPr lang="en-IN" sz="2800" b="1" dirty="0"/>
              <a:t>-</a:t>
            </a:r>
            <a:r>
              <a:rPr lang="en-IN" sz="2800" dirty="0"/>
              <a:t> </a:t>
            </a:r>
            <a:r>
              <a:rPr lang="gu-IN" sz="2800" dirty="0"/>
              <a:t>સર્વાંગાસન</a:t>
            </a:r>
            <a:r>
              <a:rPr lang="en-IN" sz="2800" dirty="0"/>
              <a:t> ,</a:t>
            </a:r>
            <a:r>
              <a:rPr lang="gu-IN" sz="2800" dirty="0"/>
              <a:t>હલાસન</a:t>
            </a:r>
            <a:r>
              <a:rPr lang="en-IN" sz="2800" dirty="0"/>
              <a:t> , </a:t>
            </a:r>
            <a:r>
              <a:rPr lang="gu-IN" sz="2800" dirty="0"/>
              <a:t>ધનુરાસન</a:t>
            </a:r>
            <a:r>
              <a:rPr lang="en-IN" sz="2800" dirty="0"/>
              <a:t> , </a:t>
            </a:r>
            <a:r>
              <a:rPr lang="gu-IN" sz="2800" dirty="0"/>
              <a:t>સેતુબંધસર્વાંગાસન</a:t>
            </a:r>
            <a:r>
              <a:rPr lang="en-IN" sz="2800" dirty="0"/>
              <a:t>,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gu-IN" sz="2800" b="1" dirty="0">
                <a:solidFill>
                  <a:srgbClr val="C91926"/>
                </a:solidFill>
              </a:rPr>
              <a:t>ઉચ્ચરક્તચાપ</a:t>
            </a:r>
            <a:r>
              <a:rPr lang="en-IN" sz="2800" b="1" dirty="0"/>
              <a:t>- </a:t>
            </a:r>
            <a:r>
              <a:rPr lang="gu-IN" sz="2800" dirty="0"/>
              <a:t>પદ્માસન</a:t>
            </a:r>
            <a:r>
              <a:rPr lang="en-IN" sz="2800" dirty="0"/>
              <a:t> ,</a:t>
            </a:r>
            <a:r>
              <a:rPr lang="gu-IN" sz="2800" dirty="0"/>
              <a:t>પર્વતાસન</a:t>
            </a:r>
            <a:r>
              <a:rPr lang="en-IN" sz="2800" dirty="0"/>
              <a:t> ,</a:t>
            </a:r>
            <a:r>
              <a:rPr lang="gu-IN" sz="2800" dirty="0"/>
              <a:t>વજ્રાસન</a:t>
            </a:r>
            <a:r>
              <a:rPr lang="en-IN" sz="2800" dirty="0"/>
              <a:t> , </a:t>
            </a:r>
            <a:r>
              <a:rPr lang="gu-IN" sz="2800" dirty="0"/>
              <a:t>સુખાસન</a:t>
            </a:r>
            <a:r>
              <a:rPr lang="en-IN" sz="2800" dirty="0"/>
              <a:t>, </a:t>
            </a:r>
            <a:r>
              <a:rPr lang="gu-IN" sz="2800" dirty="0" smtClean="0"/>
              <a:t>વીરાસન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85" y="2381547"/>
            <a:ext cx="4160520" cy="823912"/>
          </a:xfrm>
        </p:spPr>
        <p:txBody>
          <a:bodyPr/>
          <a:lstStyle/>
          <a:p>
            <a:r>
              <a:rPr lang="gu-IN" sz="4000" dirty="0"/>
              <a:t>ધનુરાસન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85" y="3280320"/>
            <a:ext cx="4667028" cy="316626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726" y="2381547"/>
            <a:ext cx="4160520" cy="823912"/>
          </a:xfrm>
        </p:spPr>
        <p:txBody>
          <a:bodyPr>
            <a:normAutofit/>
          </a:bodyPr>
          <a:lstStyle/>
          <a:p>
            <a:r>
              <a:rPr lang="gu-IN" sz="4000" dirty="0"/>
              <a:t>હલાસન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7203" y="3334543"/>
            <a:ext cx="5532071" cy="3166269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xmlns="" val="7506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5">
                <a:lumMod val="67000"/>
              </a:schemeClr>
            </a:gs>
            <a:gs pos="50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20" y="566927"/>
            <a:ext cx="11235348" cy="1704785"/>
          </a:xfrm>
        </p:spPr>
        <p:txBody>
          <a:bodyPr>
            <a:normAutofit fontScale="90000"/>
          </a:bodyPr>
          <a:lstStyle/>
          <a:p>
            <a:r>
              <a:rPr lang="gu-IN" b="1" dirty="0">
                <a:solidFill>
                  <a:schemeClr val="accent5">
                    <a:lumMod val="50000"/>
                  </a:schemeClr>
                </a:solidFill>
              </a:rPr>
              <a:t>રક્તચાપ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gu-IN" b="1" dirty="0" smtClean="0">
                <a:solidFill>
                  <a:schemeClr val="bg1"/>
                </a:solidFill>
              </a:rPr>
              <a:t>ઉચ્ચરક્તચાપ</a:t>
            </a:r>
            <a:r>
              <a:rPr lang="en-IN" b="1" dirty="0" smtClean="0">
                <a:solidFill>
                  <a:schemeClr val="bg1"/>
                </a:solidFill>
              </a:rPr>
              <a:t>-</a:t>
            </a:r>
            <a:r>
              <a:rPr lang="en-IN" b="1" dirty="0" smtClean="0"/>
              <a:t> </a:t>
            </a:r>
            <a:r>
              <a:rPr lang="gu-IN" sz="3600" dirty="0"/>
              <a:t>પદ્માસન</a:t>
            </a:r>
            <a:r>
              <a:rPr lang="en-IN" sz="3600" dirty="0"/>
              <a:t> ,</a:t>
            </a:r>
            <a:r>
              <a:rPr lang="gu-IN" sz="3600" dirty="0"/>
              <a:t>પર્વતાસન</a:t>
            </a:r>
            <a:r>
              <a:rPr lang="en-IN" sz="3600" dirty="0"/>
              <a:t> ,</a:t>
            </a:r>
            <a:r>
              <a:rPr lang="gu-IN" sz="3600" dirty="0"/>
              <a:t>વજ્રાસન</a:t>
            </a:r>
            <a:r>
              <a:rPr lang="en-IN" sz="3600" dirty="0"/>
              <a:t> , </a:t>
            </a:r>
            <a:r>
              <a:rPr lang="gu-IN" sz="3600" dirty="0"/>
              <a:t>સુખાસન</a:t>
            </a:r>
            <a:r>
              <a:rPr lang="en-IN" sz="3600" dirty="0" smtClean="0"/>
              <a:t>,</a:t>
            </a:r>
            <a:r>
              <a:rPr lang="gu-IN" sz="3600" dirty="0" smtClean="0"/>
              <a:t>      </a:t>
            </a:r>
            <a:r>
              <a:rPr lang="en-IN" sz="3600" dirty="0" smtClean="0"/>
              <a:t> </a:t>
            </a:r>
            <a:r>
              <a:rPr lang="gu-IN" sz="3600" dirty="0" smtClean="0"/>
              <a:t>વીરાસન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1" y="2456408"/>
            <a:ext cx="4160520" cy="823912"/>
          </a:xfrm>
        </p:spPr>
        <p:txBody>
          <a:bodyPr>
            <a:normAutofit/>
          </a:bodyPr>
          <a:lstStyle/>
          <a:p>
            <a:r>
              <a:rPr lang="gu-IN" sz="3200" dirty="0">
                <a:solidFill>
                  <a:schemeClr val="accent4">
                    <a:lumMod val="50000"/>
                  </a:schemeClr>
                </a:solidFill>
              </a:rPr>
              <a:t>પદ્માસન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63" y="3316639"/>
            <a:ext cx="4872038" cy="3184173"/>
          </a:xfrm>
          <a:blipFill>
            <a:blip r:embed="rId3"/>
            <a:tile tx="0" ty="0" sx="100000" sy="100000" flip="none" algn="tl"/>
          </a:blipFill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gu-IN" sz="3200" dirty="0">
                <a:solidFill>
                  <a:schemeClr val="accent4">
                    <a:lumMod val="50000"/>
                  </a:schemeClr>
                </a:solidFill>
              </a:rPr>
              <a:t>વજ્રાસન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663" y="3316639"/>
            <a:ext cx="4439761" cy="3184173"/>
          </a:xfrm>
          <a:solidFill>
            <a:schemeClr val="tx2">
              <a:lumMod val="25000"/>
              <a:lumOff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5159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4" y="566928"/>
            <a:ext cx="11489958" cy="1563624"/>
          </a:xfrm>
        </p:spPr>
        <p:txBody>
          <a:bodyPr>
            <a:normAutofit/>
          </a:bodyPr>
          <a:lstStyle/>
          <a:p>
            <a:r>
              <a:rPr lang="gu-IN" b="1" dirty="0">
                <a:solidFill>
                  <a:srgbClr val="C00000"/>
                </a:solidFill>
              </a:rPr>
              <a:t>ગેસ</a:t>
            </a:r>
            <a:r>
              <a:rPr lang="en-IN" b="1" dirty="0"/>
              <a:t>-</a:t>
            </a:r>
            <a:r>
              <a:rPr lang="en-IN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gu-IN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પવનમુક્તાસન</a:t>
            </a:r>
            <a:r>
              <a:rPr lang="en-IN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gu-IN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મંડુકાસન</a:t>
            </a:r>
            <a:r>
              <a:rPr lang="en-IN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gu-IN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વજ્રાસન</a:t>
            </a:r>
            <a:r>
              <a:rPr lang="hi-IN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gu-IN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શશાંકાસન</a:t>
            </a:r>
            <a:r>
              <a:rPr lang="en-IN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</a:t>
            </a:r>
            <a: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en-US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4" y="2492320"/>
            <a:ext cx="4880769" cy="823912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gu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શશાંકાસન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4" y="3448950"/>
            <a:ext cx="4880769" cy="3251824"/>
          </a:xfr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0881" y="2427177"/>
            <a:ext cx="5191125" cy="823912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gu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પવનમુક્તાસન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0881" y="3448949"/>
            <a:ext cx="5191125" cy="3251825"/>
          </a:xfrm>
        </p:spPr>
      </p:pic>
    </p:spTree>
    <p:extLst>
      <p:ext uri="{BB962C8B-B14F-4D97-AF65-F5344CB8AC3E}">
        <p14:creationId xmlns:p14="http://schemas.microsoft.com/office/powerpoint/2010/main" xmlns="" val="27299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566928"/>
            <a:ext cx="11347083" cy="1563624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gu-IN" b="1" dirty="0">
                <a:solidFill>
                  <a:srgbClr val="C00000"/>
                </a:solidFill>
              </a:rPr>
              <a:t>અમ્લપિત્ત</a:t>
            </a:r>
            <a:r>
              <a:rPr lang="en-IN" b="1" dirty="0"/>
              <a:t>- </a:t>
            </a:r>
            <a:r>
              <a:rPr lang="gu-IN" dirty="0" smtClean="0"/>
              <a:t>ઉષ્ટ્રાસન</a:t>
            </a:r>
            <a:r>
              <a:rPr lang="en-IN" dirty="0"/>
              <a:t>,</a:t>
            </a:r>
            <a:r>
              <a:rPr lang="gu-IN" dirty="0"/>
              <a:t>પૃષ્ઠવંશાસન</a:t>
            </a:r>
            <a:r>
              <a:rPr lang="en-IN" dirty="0"/>
              <a:t>, </a:t>
            </a:r>
            <a:r>
              <a:rPr lang="gu-IN" dirty="0"/>
              <a:t>અર્ધચંદ્રાસન</a:t>
            </a:r>
            <a:r>
              <a:rPr lang="en-IN" dirty="0"/>
              <a:t>,</a:t>
            </a:r>
            <a:r>
              <a:rPr lang="gu-IN" dirty="0"/>
              <a:t>મર્કટાસન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95" y="2492376"/>
            <a:ext cx="4838434" cy="823912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r>
              <a:rPr lang="gu-IN" sz="3200" dirty="0">
                <a:solidFill>
                  <a:srgbClr val="C00000"/>
                </a:solidFill>
              </a:rPr>
              <a:t>મર્કટાસન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95" y="3291682"/>
            <a:ext cx="4838434" cy="3009106"/>
          </a:xfrm>
          <a:solidFill>
            <a:schemeClr val="bg2">
              <a:lumMod val="75000"/>
            </a:schemeClr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3613" y="2492376"/>
            <a:ext cx="4970462" cy="823912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r>
              <a:rPr lang="gu-IN" dirty="0" smtClean="0">
                <a:solidFill>
                  <a:srgbClr val="C00000"/>
                </a:solidFill>
              </a:rPr>
              <a:t>ઉષ્ટ્રાસન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613" y="3316288"/>
            <a:ext cx="4970462" cy="2984500"/>
          </a:xfrm>
          <a:blipFill>
            <a:blip r:embed="rId4">
              <a:alphaModFix amt="38000"/>
            </a:blip>
            <a:tile tx="0" ty="0" sx="100000" sy="100000" flip="none" algn="tl"/>
          </a:blipFill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69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6" y="566928"/>
            <a:ext cx="11389946" cy="1563624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gu-IN" sz="4000" b="1" dirty="0">
                <a:solidFill>
                  <a:srgbClr val="FF0000"/>
                </a:solidFill>
              </a:rPr>
              <a:t>કોવિડ</a:t>
            </a:r>
            <a:r>
              <a:rPr lang="en-IN" sz="4000" b="1" dirty="0">
                <a:solidFill>
                  <a:srgbClr val="FF0000"/>
                </a:solidFill>
              </a:rPr>
              <a:t>19</a:t>
            </a:r>
            <a:r>
              <a:rPr lang="en-IN" sz="3600" b="1" dirty="0"/>
              <a:t> - </a:t>
            </a:r>
            <a:r>
              <a:rPr lang="gu-IN" sz="3600" dirty="0"/>
              <a:t>ભુજંગાસન</a:t>
            </a:r>
            <a:r>
              <a:rPr lang="en-IN" sz="3600" dirty="0"/>
              <a:t>, </a:t>
            </a:r>
            <a:r>
              <a:rPr lang="gu-IN" sz="3600" dirty="0"/>
              <a:t>ધનુરાસન</a:t>
            </a:r>
            <a:r>
              <a:rPr lang="hi-IN" sz="3600" dirty="0"/>
              <a:t>, </a:t>
            </a:r>
            <a:r>
              <a:rPr lang="gu-IN" sz="3600" dirty="0" smtClean="0"/>
              <a:t>ઉષ્ટ્રાસન</a:t>
            </a:r>
            <a:r>
              <a:rPr lang="en-IN" sz="3600" dirty="0"/>
              <a:t>, </a:t>
            </a:r>
            <a:r>
              <a:rPr lang="gu-IN" sz="3600" dirty="0"/>
              <a:t>સર્પાસન ત્રિકોણાસન</a:t>
            </a:r>
            <a:r>
              <a:rPr lang="en-IN" sz="3600" dirty="0"/>
              <a:t>,</a:t>
            </a:r>
            <a:r>
              <a:rPr lang="gu-IN" sz="3600" dirty="0"/>
              <a:t>પદ્માસન</a:t>
            </a:r>
            <a:r>
              <a:rPr lang="hi-IN" sz="3600" dirty="0"/>
              <a:t>,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829" y="2456408"/>
            <a:ext cx="5132096" cy="823912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/>
          <a:lstStyle/>
          <a:p>
            <a:r>
              <a:rPr lang="gu-IN" sz="3200" dirty="0">
                <a:solidFill>
                  <a:srgbClr val="FF0000"/>
                </a:solidFill>
              </a:rPr>
              <a:t>ભુજંગાસન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538" y="3280320"/>
            <a:ext cx="5132387" cy="2991893"/>
          </a:xfr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226" y="2456408"/>
            <a:ext cx="4160520" cy="823912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>
            <a:normAutofit/>
          </a:bodyPr>
          <a:lstStyle/>
          <a:p>
            <a:r>
              <a:rPr lang="gu-IN" sz="3200" dirty="0">
                <a:solidFill>
                  <a:srgbClr val="FF0000"/>
                </a:solidFill>
              </a:rPr>
              <a:t>સર્પાસન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908" y="3280320"/>
            <a:ext cx="4160838" cy="2991893"/>
          </a:xfr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782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6" y="591723"/>
            <a:ext cx="11572873" cy="6821355"/>
          </a:xfrm>
          <a:prstGeom prst="rect">
            <a:avLst/>
          </a:prstGeom>
          <a:blipFill>
            <a:blip r:embed="rId3">
              <a:alphaModFix amt="38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"/>
            </a:pPr>
            <a:r>
              <a:rPr lang="gu-IN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</a:t>
            </a:r>
            <a:r>
              <a:rPr lang="gu-IN" sz="4000" b="1" dirty="0">
                <a:solidFill>
                  <a:srgbClr val="C0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સિદ્ધિનો</a:t>
            </a:r>
            <a:r>
              <a:rPr lang="gu-IN" sz="4000" b="1" dirty="0" smtClean="0">
                <a:solidFill>
                  <a:srgbClr val="C0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ઉપાય</a:t>
            </a:r>
            <a:endParaRPr lang="en-US" sz="4000" dirty="0">
              <a:solidFill>
                <a:srgbClr val="C00000"/>
              </a:solidFill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મહર્ષિ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પતંજલિએ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સિદ્ધિના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બે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ઉપાય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બતાવ્યા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છે.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પ્રયત્નની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શિથિલતા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અનંત સમાપત્તિ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પ્રયત્ન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શૈથિલ્યનો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અર્થ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પ્રયત્ન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ન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કરવો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અર્થાત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શરીરની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સ્વાભાવિક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ચેષ્ટાઓને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રોકી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દેવી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પ્રયત્ન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શિથિલતા માટે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પ્રયત્નો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કરવો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જોઈએ</a:t>
            </a:r>
            <a:r>
              <a:rPr lang="en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તેથી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સાધકને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સ્થિરસુખની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પ્રાપ્તિ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થઈ શકે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.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અનંત  સમાપત્તિનો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અર્થ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શેષનાગમાં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ધ્યાન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લાગવું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એકાગ્રતાનો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હેતુ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ધ્યાન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અથવા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ધ્યાનનો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હેતુ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સ્થિરતા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સ્થિરતાની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પ્રાપ્તિ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આસનથી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થાય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તેથી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સ્થિરતને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કારણભૂત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આસનની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સિદ્ધિ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માટે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કોઈ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સ્થિર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પદાર્થનું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ચિંતન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કરવું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આવશ્યક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સૌથી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વધારે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સ્થિર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ભગવાન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અનન્ત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શેષનાગનું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નામ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અન્નત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એની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સહસ્રફણો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પર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બ્રહ્માંડ 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સ્થિર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તે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સ્થિર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ના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હોય 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તો</a:t>
            </a:r>
            <a:r>
              <a:rPr lang="gu-IN" sz="2400" u="sng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બ્રહ્માંડ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પણ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સ્થિર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ન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રહી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શકે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આથી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અત્યંત સ્થિર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ભગવાન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અનન્તમાં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ચિત્તને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એકાગ્ર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કરે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તો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તેની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કૃપાથી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આસનની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સિદ્ધિ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શીઘ્ર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થાય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આથી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આસનની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શીઘ્ર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સિદ્ધિ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માટે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યોગીઓએ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ભગવાન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અનંતમાં</a:t>
            </a:r>
            <a:r>
              <a:rPr lang="gu-IN" sz="2400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ધ્યાન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કરવું</a:t>
            </a:r>
            <a:r>
              <a:rPr lang="gu-IN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જોઈએ</a:t>
            </a:r>
            <a:r>
              <a:rPr lang="en-IN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38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7" y="428536"/>
            <a:ext cx="115157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gu-IN" sz="3600" b="1" dirty="0" smtClean="0">
                <a:solidFill>
                  <a:srgbClr val="002060"/>
                </a:solidFill>
              </a:rPr>
              <a:t>આસનનું </a:t>
            </a:r>
            <a:r>
              <a:rPr lang="en-IN" sz="3600" b="1" dirty="0" smtClean="0">
                <a:solidFill>
                  <a:srgbClr val="002060"/>
                </a:solidFill>
              </a:rPr>
              <a:t> </a:t>
            </a:r>
            <a:r>
              <a:rPr lang="gu-IN" sz="3600" b="1" dirty="0">
                <a:solidFill>
                  <a:srgbClr val="002060"/>
                </a:solidFill>
              </a:rPr>
              <a:t>ફળ</a:t>
            </a:r>
            <a:r>
              <a:rPr lang="en-IN" sz="3600" dirty="0">
                <a:solidFill>
                  <a:srgbClr val="002060"/>
                </a:solidFill>
              </a:rPr>
              <a:t> </a:t>
            </a:r>
          </a:p>
          <a:p>
            <a:endParaRPr lang="en-IN" sz="3600" dirty="0" smtClean="0">
              <a:solidFill>
                <a:srgbClr val="B6468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3600" dirty="0" smtClean="0">
              <a:solidFill>
                <a:srgbClr val="B6468E"/>
              </a:solidFill>
            </a:endParaRPr>
          </a:p>
          <a:p>
            <a:r>
              <a:rPr lang="gu-IN" sz="3600" dirty="0" smtClean="0">
                <a:solidFill>
                  <a:srgbClr val="B6468E"/>
                </a:solidFill>
              </a:rPr>
              <a:t>આસન સિદ્ધિનો </a:t>
            </a:r>
            <a:r>
              <a:rPr lang="gu-IN" sz="3600" dirty="0">
                <a:solidFill>
                  <a:srgbClr val="B6468E"/>
                </a:solidFill>
              </a:rPr>
              <a:t>મુખ્ય ફળ સ્થિરતા છે</a:t>
            </a:r>
            <a:r>
              <a:rPr lang="en-IN" sz="3600" dirty="0">
                <a:solidFill>
                  <a:srgbClr val="B6468E"/>
                </a:solidFill>
              </a:rPr>
              <a:t>.</a:t>
            </a:r>
            <a:r>
              <a:rPr lang="gu-IN" sz="3600" dirty="0">
                <a:solidFill>
                  <a:srgbClr val="B6468E"/>
                </a:solidFill>
              </a:rPr>
              <a:t>પરંતુ તેના અતિરિક્ત અન્ય </a:t>
            </a:r>
            <a:r>
              <a:rPr lang="gu-IN" sz="3600" dirty="0" smtClean="0">
                <a:solidFill>
                  <a:srgbClr val="B6468E"/>
                </a:solidFill>
              </a:rPr>
              <a:t>બીજું  </a:t>
            </a:r>
            <a:r>
              <a:rPr lang="gu-IN" sz="3600" dirty="0">
                <a:solidFill>
                  <a:srgbClr val="B6468E"/>
                </a:solidFill>
              </a:rPr>
              <a:t>ફળ પણ </a:t>
            </a:r>
            <a:r>
              <a:rPr lang="gu-IN" sz="3600" dirty="0" smtClean="0">
                <a:solidFill>
                  <a:srgbClr val="B6468E"/>
                </a:solidFill>
              </a:rPr>
              <a:t>છે.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</a:t>
            </a:r>
            <a:r>
              <a:rPr lang="gu-IN" sz="3600" dirty="0" smtClean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સિદ્ધિ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થવાથી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શિતોષ્ણઆદિ</a:t>
            </a:r>
            <a:r>
              <a:rPr lang="gu-IN" sz="3600" dirty="0" smtClean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દ્વન્દ્વો</a:t>
            </a:r>
            <a:r>
              <a:rPr lang="gu-IN" sz="3600" u="sng" dirty="0" smtClean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ને</a:t>
            </a:r>
            <a:r>
              <a:rPr lang="gu-IN" sz="3600" dirty="0" smtClean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સહન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કરવાની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શક્તિ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પ્રાપ્ત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થાય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યોગી</a:t>
            </a:r>
            <a:r>
              <a:rPr lang="gu-IN" sz="3600" dirty="0" smtClean="0">
                <a:solidFill>
                  <a:srgbClr val="B6468E"/>
                </a:solidFill>
                <a:ea typeface="Calibri" panose="020F0502020204030204" pitchFamily="34" charset="0"/>
              </a:rPr>
              <a:t>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શિતોષણઆદિ</a:t>
            </a:r>
            <a:r>
              <a:rPr lang="gu-IN" sz="3600" dirty="0" smtClean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પીડાઓથી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દૂર</a:t>
            </a:r>
            <a:r>
              <a:rPr lang="gu-IN" sz="3600" dirty="0" smtClean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રહે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વજ્રની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સમાન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સમસ્ત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શારીરિક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બાધાઓથી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દૂર</a:t>
            </a:r>
            <a:r>
              <a:rPr lang="gu-IN" sz="3600" dirty="0" smtClean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રહે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જ્યારે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એવું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લાગે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ત્યારે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એવુ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સમજવવું </a:t>
            </a:r>
            <a:r>
              <a:rPr lang="gu-IN" sz="3600" dirty="0" smtClean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જોઈએ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કે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સિદ્ધ</a:t>
            </a:r>
            <a:r>
              <a:rPr lang="gu-IN" sz="3600" dirty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થયું </a:t>
            </a:r>
            <a:r>
              <a:rPr lang="gu-IN" sz="3600" dirty="0" smtClean="0">
                <a:solidFill>
                  <a:srgbClr val="B646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600" dirty="0" smtClean="0">
                <a:solidFill>
                  <a:srgbClr val="B646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endParaRPr lang="en-US" sz="3600" dirty="0">
              <a:solidFill>
                <a:srgbClr val="B646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5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026" y="468630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u-IN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ધન્યવાદ</a:t>
            </a:r>
            <a:r>
              <a:rPr lang="gu-IN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9686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75" y="467946"/>
            <a:ext cx="93106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</a:rPr>
              <a:t>ભૂમિકા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</a:rPr>
              <a:t>આસન </a:t>
            </a:r>
            <a:r>
              <a:rPr lang="gu-IN" sz="3200" b="1" dirty="0">
                <a:solidFill>
                  <a:schemeClr val="accent4">
                    <a:lumMod val="50000"/>
                  </a:schemeClr>
                </a:solidFill>
              </a:rPr>
              <a:t>શબ્દની 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</a:rPr>
              <a:t>વ્યુત્પત્તિ  અને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</a:rPr>
              <a:t>અર્થ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યોગાસનના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અભ્યાસનું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સ્તર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આસનમાં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પાંચ</a:t>
            </a:r>
            <a:r>
              <a:rPr lang="gu-IN" sz="3200" b="1" dirty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ગુણોનો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સમાવેશ</a:t>
            </a:r>
            <a:r>
              <a:rPr lang="gu-IN" sz="3200" b="1" dirty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થાય</a:t>
            </a:r>
            <a:r>
              <a:rPr lang="gu-IN" sz="3200" b="1" dirty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</a:rPr>
              <a:t>આસન </a:t>
            </a:r>
            <a:r>
              <a:rPr lang="gu-IN" sz="3200" b="1" dirty="0">
                <a:solidFill>
                  <a:schemeClr val="accent4">
                    <a:lumMod val="50000"/>
                  </a:schemeClr>
                </a:solidFill>
              </a:rPr>
              <a:t>કરતી વખતે ધ્યાનમાં રાખવાની 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</a:rPr>
              <a:t>બાબતો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આસનનું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વર્ગીકરણ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gu-IN" sz="3200" b="1" dirty="0" smtClean="0">
                <a:solidFill>
                  <a:schemeClr val="accent4">
                    <a:lumMod val="50000"/>
                  </a:schemeClr>
                </a:solidFill>
              </a:rPr>
              <a:t>શરીર </a:t>
            </a:r>
            <a:r>
              <a:rPr lang="gu-IN" sz="3200" b="1" dirty="0">
                <a:solidFill>
                  <a:schemeClr val="accent4">
                    <a:lumMod val="50000"/>
                  </a:schemeClr>
                </a:solidFill>
              </a:rPr>
              <a:t>સબંધિત રોગોમાં આસનનો પ્રભાવ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gu-IN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gu-IN" sz="3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gu-IN" sz="3200" dirty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algn="just"/>
            <a:r>
              <a:rPr lang="gu-IN" sz="3200" dirty="0">
                <a:solidFill>
                  <a:schemeClr val="accent4">
                    <a:lumMod val="50000"/>
                  </a:schemeClr>
                </a:solidFill>
              </a:rPr>
              <a:t>				  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844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033" y="344277"/>
            <a:ext cx="11672329" cy="55912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6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</a:t>
            </a:r>
            <a:r>
              <a:rPr lang="gu-I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</a:t>
            </a:r>
            <a:r>
              <a:rPr lang="gu-I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શબ્દની વ્યુત્પત્તિ</a:t>
            </a:r>
            <a:r>
              <a:rPr lang="gu-IN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gu-IN" dirty="0">
                <a:latin typeface="Calibri" panose="020F0502020204030204" pitchFamily="34" charset="0"/>
                <a:ea typeface="Calibri" panose="020F0502020204030204" pitchFamily="34" charset="0"/>
              </a:rPr>
              <a:t>આસન</a:t>
            </a:r>
            <a:r>
              <a:rPr lang="gu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>
                <a:latin typeface="Calibri" panose="020F0502020204030204" pitchFamily="34" charset="0"/>
                <a:ea typeface="Calibri" panose="020F0502020204030204" pitchFamily="34" charset="0"/>
              </a:rPr>
              <a:t>શબ્દ</a:t>
            </a:r>
            <a:r>
              <a:rPr lang="gu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b="1" dirty="0">
                <a:latin typeface="Calibri" panose="020F0502020204030204" pitchFamily="34" charset="0"/>
                <a:ea typeface="Calibri" panose="020F0502020204030204" pitchFamily="34" charset="0"/>
              </a:rPr>
              <a:t>अस्</a:t>
            </a:r>
            <a:r>
              <a:rPr lang="hi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ધાતુ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પર</a:t>
            </a:r>
            <a:r>
              <a:rPr lang="sa-IN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i-IN" dirty="0" smtClean="0">
                <a:latin typeface="Calibri" panose="020F0502020204030204" pitchFamily="34" charset="0"/>
                <a:ea typeface="Calibri" panose="020F0502020204030204" pitchFamily="34" charset="0"/>
              </a:rPr>
              <a:t>ल्युट् प्रत्यय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થી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>
                <a:latin typeface="Calibri" panose="020F0502020204030204" pitchFamily="34" charset="0"/>
                <a:ea typeface="Calibri" panose="020F0502020204030204" pitchFamily="34" charset="0"/>
              </a:rPr>
              <a:t>થયેલ</a:t>
            </a:r>
            <a:r>
              <a:rPr lang="gu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gu-IN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આસનનો </a:t>
            </a:r>
            <a:r>
              <a:rPr lang="gu-IN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અર્થ</a:t>
            </a:r>
            <a:endParaRPr lang="en-US" sz="32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gu-IN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બેસવાનું</a:t>
            </a:r>
            <a:r>
              <a:rPr lang="gu-IN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સ્થાન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gu-IN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શારીરિક</a:t>
            </a:r>
            <a:r>
              <a:rPr lang="gu-IN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અવસ્થા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આસનમાં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શરીર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અને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મન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બંનેને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શિસ્તબદ્ધ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કરવાની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ક્ષમતા હોય 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આસન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ના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અભ્યાસથી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ઉત્સાહ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અને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તંદુરસ્તી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વધે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એટલે </a:t>
            </a:r>
            <a:r>
              <a:rPr lang="gu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ગૌરક્ષસંહિતા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માં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કહ્યુ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dirty="0" smtClean="0">
                <a:latin typeface="Calibri" panose="020F0502020204030204" pitchFamily="34" charset="0"/>
                <a:ea typeface="Calibri" panose="020F0502020204030204" pitchFamily="34" charset="0"/>
              </a:rPr>
              <a:t>आसनेन</a:t>
            </a:r>
            <a:r>
              <a:rPr lang="hi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dirty="0" smtClean="0">
                <a:latin typeface="Calibri" panose="020F0502020204030204" pitchFamily="34" charset="0"/>
                <a:ea typeface="Calibri" panose="020F0502020204030204" pitchFamily="34" charset="0"/>
              </a:rPr>
              <a:t>रजो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i-IN" dirty="0" smtClean="0">
                <a:latin typeface="Calibri" panose="020F0502020204030204" pitchFamily="34" charset="0"/>
                <a:ea typeface="Calibri" panose="020F0502020204030204" pitchFamily="34" charset="0"/>
              </a:rPr>
              <a:t>हन्ति।</a:t>
            </a:r>
            <a:r>
              <a:rPr lang="hi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આસનના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અભ્યાસથી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રોગોનો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નાશ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થાય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રોગોનો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નાશ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થવાથી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શરીરસ્થ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પ્રાણશક્તિ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માં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વૃદ્ધિ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થાય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જેનાથી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યોગમાં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પ્રગતિ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થાય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એટલે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સાધકે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નિયમિત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રૂપથી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આસનનો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અભ્યાસ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કરવો.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આસન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ફક્ત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શારીરિક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બેઠક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જ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નથી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પરંતુ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પ્રાણશક્તિને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ઉત્પ</a:t>
            </a:r>
            <a:r>
              <a:rPr lang="gu-IN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ન્ન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કરીને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એનો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સંગ્રહ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કરવાની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વૈજ્ઞાનિક પદ્ધતિ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પણ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એના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અભ્યાસમાં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શરીર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થાક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રહિત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સ્થિર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રહે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અને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શ્વાસોશ્વાસનો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વ્યય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કર્યા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વિનાજ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પ્રાણ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શક્તિને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ઉત્તેજિત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કરીને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સંગ્રહિત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કરવામાં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આવે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એનું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કારણ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એ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એનાથી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શરીરના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તમામ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અવયવ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નિયંત્રણ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કેન્દ્રને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પ્રભાવિત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કરે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કઇ રીતે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અવયવ નિયંત્રિત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કરવું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એના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માટે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યોગસૂત્ર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માં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કહ્યુ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dirty="0" smtClean="0">
                <a:latin typeface="Calibri" panose="020F0502020204030204" pitchFamily="34" charset="0"/>
                <a:ea typeface="Calibri" panose="020F0502020204030204" pitchFamily="34" charset="0"/>
              </a:rPr>
              <a:t>કે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i-IN" b="1" dirty="0" smtClean="0">
                <a:solidFill>
                  <a:srgbClr val="C00000"/>
                </a:solidFill>
              </a:rPr>
              <a:t>"</a:t>
            </a:r>
            <a:r>
              <a:rPr lang="hi-IN" sz="2000" b="1" dirty="0" smtClean="0">
                <a:solidFill>
                  <a:srgbClr val="C00000"/>
                </a:solidFill>
              </a:rPr>
              <a:t>स्थिरसुखमासनम्</a:t>
            </a:r>
            <a:r>
              <a:rPr lang="hi-IN" b="1" dirty="0" smtClean="0">
                <a:solidFill>
                  <a:srgbClr val="C00000"/>
                </a:solidFill>
              </a:rPr>
              <a:t> "</a:t>
            </a:r>
            <a:r>
              <a:rPr lang="hi-IN" b="1" dirty="0" smtClean="0"/>
              <a:t> </a:t>
            </a:r>
            <a:r>
              <a:rPr lang="gu-IN" dirty="0" smtClean="0"/>
              <a:t>કષ્ટ રહિત સુખપૂર્વક બાંધેલી સ્થિર સ્થિતિ </a:t>
            </a:r>
            <a:r>
              <a:rPr lang="gu-IN" sz="2400" dirty="0" smtClean="0"/>
              <a:t>. </a:t>
            </a: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gu-IN" b="1" dirty="0" smtClean="0"/>
              <a:t>તેજોબિંદુ ઉપનિષદ્</a:t>
            </a:r>
            <a:r>
              <a:rPr lang="gu-IN" dirty="0" smtClean="0"/>
              <a:t>માં</a:t>
            </a:r>
            <a:r>
              <a:rPr lang="gu-IN" dirty="0" smtClean="0">
                <a:solidFill>
                  <a:srgbClr val="C00000"/>
                </a:solidFill>
              </a:rPr>
              <a:t> </a:t>
            </a:r>
            <a:r>
              <a:rPr lang="gu-IN" b="1" dirty="0" smtClean="0">
                <a:solidFill>
                  <a:srgbClr val="C00000"/>
                </a:solidFill>
              </a:rPr>
              <a:t>"</a:t>
            </a:r>
            <a:r>
              <a:rPr lang="hi-IN" b="1" dirty="0" smtClean="0">
                <a:solidFill>
                  <a:srgbClr val="C00000"/>
                </a:solidFill>
              </a:rPr>
              <a:t>सुखेन एव भवेत् यस्मिन् आसने ब्रह्मचिन्तनम्</a:t>
            </a:r>
            <a:r>
              <a:rPr lang="gu-IN" b="1" dirty="0" smtClean="0">
                <a:solidFill>
                  <a:srgbClr val="C00000"/>
                </a:solidFill>
              </a:rPr>
              <a:t> </a:t>
            </a:r>
            <a:r>
              <a:rPr lang="hi-IN" b="1" dirty="0" smtClean="0">
                <a:solidFill>
                  <a:srgbClr val="C00000"/>
                </a:solidFill>
              </a:rPr>
              <a:t>। आसनं तद्विजानीयात्</a:t>
            </a:r>
            <a:r>
              <a:rPr lang="gu-IN" b="1" dirty="0" smtClean="0">
                <a:solidFill>
                  <a:srgbClr val="C00000"/>
                </a:solidFill>
              </a:rPr>
              <a:t> </a:t>
            </a:r>
            <a:r>
              <a:rPr lang="hi-IN" b="1" dirty="0" smtClean="0">
                <a:solidFill>
                  <a:srgbClr val="C00000"/>
                </a:solidFill>
              </a:rPr>
              <a:t>इतरे सुखनाशनम्”॥ </a:t>
            </a:r>
            <a:r>
              <a:rPr lang="gu-IN" dirty="0"/>
              <a:t>જે </a:t>
            </a:r>
            <a:r>
              <a:rPr lang="gu-IN" dirty="0" smtClean="0"/>
              <a:t>સ્થિતિમાં </a:t>
            </a:r>
            <a:r>
              <a:rPr lang="gu-IN" dirty="0"/>
              <a:t>બેસી સુખ પૂર્વક નિરંતર પરબ્રહ્મનું ચિંતન કરવામાં આવે </a:t>
            </a:r>
            <a:r>
              <a:rPr lang="gu-IN" dirty="0" smtClean="0"/>
              <a:t>એને જ </a:t>
            </a:r>
            <a:r>
              <a:rPr lang="gu-IN" dirty="0"/>
              <a:t>આસન </a:t>
            </a:r>
            <a:r>
              <a:rPr lang="gu-IN" dirty="0" smtClean="0"/>
              <a:t>સમજવું</a:t>
            </a:r>
            <a:r>
              <a:rPr lang="hi-IN" dirty="0" smtClean="0"/>
              <a:t>.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88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8" y="1643062"/>
            <a:ext cx="11609295" cy="3591752"/>
          </a:xfrm>
          <a:prstGeom prst="rect">
            <a:avLst/>
          </a:prstGeom>
          <a:blipFill>
            <a:blip r:embed="rId2">
              <a:alphaModFix amt="83000"/>
            </a:blip>
            <a:tile tx="0" ty="0" sx="100000" sy="100000" flip="none" algn="tl"/>
          </a:blipFill>
          <a:effectLst>
            <a:glow rad="406400">
              <a:schemeClr val="accent6">
                <a:lumMod val="75000"/>
                <a:alpha val="88000"/>
              </a:schemeClr>
            </a:glow>
            <a:softEdge rad="165100"/>
          </a:effectLst>
          <a:scene3d>
            <a:camera prst="perspectiveRelaxedModerately">
              <a:rot lat="20390637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યોગાસન</a:t>
            </a:r>
            <a:r>
              <a:rPr lang="gu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ના</a:t>
            </a:r>
            <a:r>
              <a:rPr lang="gu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અભ્યાસ</a:t>
            </a:r>
            <a:r>
              <a:rPr lang="gu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નું</a:t>
            </a:r>
            <a:r>
              <a:rPr lang="gu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સ્તર</a:t>
            </a:r>
            <a:r>
              <a:rPr lang="en-IN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endParaRPr lang="en-US" sz="44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"/>
            </a:pPr>
            <a:r>
              <a:rPr lang="gu-IN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સ્થૂલદેહ</a:t>
            </a:r>
            <a:r>
              <a:rPr lang="gu-IN" sz="44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ગતિ</a:t>
            </a:r>
            <a:r>
              <a:rPr lang="gu-IN" sz="44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અથવા</a:t>
            </a:r>
            <a:r>
              <a:rPr lang="gu-IN" sz="44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ફિજ્યોડાઇનેમિક</a:t>
            </a:r>
            <a:r>
              <a:rPr lang="gu-IN" sz="44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સ્તર</a:t>
            </a:r>
            <a:endParaRPr lang="en-US" sz="4400" dirty="0" smtClean="0"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"/>
            </a:pPr>
            <a:r>
              <a:rPr lang="gu-IN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કાયગતિ</a:t>
            </a:r>
            <a:r>
              <a:rPr lang="gu-IN" sz="44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અથવા</a:t>
            </a:r>
            <a:r>
              <a:rPr lang="gu-IN" sz="4400" b="1" dirty="0" smtClean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એરોડાઇનેમિક</a:t>
            </a:r>
            <a:endParaRPr lang="gu-IN" sz="4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"/>
            </a:pPr>
            <a:r>
              <a:rPr lang="gu-IN" sz="4400" b="1" dirty="0" smtClean="0">
                <a:solidFill>
                  <a:srgbClr val="FF0000"/>
                </a:solidFill>
              </a:rPr>
              <a:t>મનોકાયગતિ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42900" y="1643062"/>
            <a:ext cx="11609295" cy="3591752"/>
          </a:xfrm>
          <a:prstGeom prst="rect">
            <a:avLst/>
          </a:prstGeom>
          <a:blipFill>
            <a:blip r:embed="rId2">
              <a:alphaModFix amt="83000"/>
            </a:blip>
            <a:tile tx="0" ty="0" sx="100000" sy="100000" flip="none" algn="tl"/>
          </a:blipFill>
          <a:effectLst>
            <a:glow rad="406400">
              <a:schemeClr val="accent6">
                <a:lumMod val="75000"/>
                <a:alpha val="88000"/>
              </a:schemeClr>
            </a:glow>
            <a:softEdge rad="165100"/>
          </a:effectLst>
          <a:scene3d>
            <a:camera prst="perspectiveRelaxedModerately">
              <a:rot lat="20390637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યોગાસનના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અભ્યાસનું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સ્તર</a:t>
            </a:r>
            <a:r>
              <a:rPr lang="e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"/>
            </a:pP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સ્થૂલદેહ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ગતિ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અથવા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ફિજ્યોડાઇનેમિક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સ્તર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"/>
            </a:pP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કાયગતિ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અથવા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એરોડાઇનેમિક</a:t>
            </a:r>
            <a:endParaRPr lang="gu-IN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"/>
            </a:pPr>
            <a:r>
              <a:rPr lang="gu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મનોકાયગતિ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249847" y="-100013"/>
            <a:ext cx="11488618" cy="581697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0"/>
          </a:effectLst>
          <a:scene3d>
            <a:camera prst="obliqueTopLeft"/>
            <a:lightRig rig="threePt" dir="t"/>
          </a:scene3d>
          <a:sp3d extrusionH="76200" contourW="12700">
            <a:extrusionClr>
              <a:schemeClr val="accent6">
                <a:lumMod val="75000"/>
              </a:schemeClr>
            </a:extrusionClr>
            <a:contourClr>
              <a:schemeClr val="accent6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"/>
            </a:pPr>
            <a:r>
              <a:rPr lang="gu-IN" sz="4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આસનમાં</a:t>
            </a:r>
            <a:r>
              <a:rPr lang="gu-IN" sz="4000" dirty="0" smtClean="0">
                <a:solidFill>
                  <a:srgbClr val="FFFF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પાંચગુણોનો</a:t>
            </a:r>
            <a:r>
              <a:rPr lang="gu-IN" sz="4000" dirty="0" smtClean="0">
                <a:solidFill>
                  <a:srgbClr val="FFFF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સમાવેશ</a:t>
            </a:r>
            <a:r>
              <a:rPr lang="gu-IN" sz="4000" dirty="0">
                <a:solidFill>
                  <a:srgbClr val="FFFF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થાય</a:t>
            </a:r>
            <a:r>
              <a:rPr lang="gu-IN" sz="4000" dirty="0">
                <a:solidFill>
                  <a:srgbClr val="FFFF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sz="4000" dirty="0">
                <a:solidFill>
                  <a:srgbClr val="FFFF00"/>
                </a:solidFill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>
              <a:solidFill>
                <a:srgbClr val="FFFF00"/>
              </a:solidFill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gu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સ્થૈર્ય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i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gu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શ્વસનનો</a:t>
            </a:r>
            <a:r>
              <a:rPr lang="gu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તાલમેલ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gu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લયબદ્ધતા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40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gu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તાનમયતા</a:t>
            </a:r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gu-IN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મનોલય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026" y="529808"/>
            <a:ext cx="11301412" cy="62016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736600">
              <a:schemeClr val="accent1"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 કરતી</a:t>
            </a:r>
            <a:r>
              <a:rPr lang="gu-I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વખતે</a:t>
            </a:r>
            <a:r>
              <a:rPr lang="gu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ધ્યાનમાં</a:t>
            </a:r>
            <a:r>
              <a:rPr lang="gu-I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રાખવાની</a:t>
            </a:r>
            <a:r>
              <a:rPr lang="gu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બાબતો.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दिने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दिने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च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संमृष्टं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संमार्जन्या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विशेषत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।</a:t>
            </a:r>
            <a:r>
              <a:rPr lang="gu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gu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वासितं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च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सुगन्धेन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धूपितं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गुग्गुलादिभि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:।।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यो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उ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३४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।।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नात्युच्छ्रितं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नातिनीचं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चैलाजिनकुशोत्तरम्।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।।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यो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उ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३५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।।</a:t>
            </a:r>
            <a:endParaRPr lang="gu-I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तत्रैकाग्रं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मनः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कृत्वा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यतचित्तेन्द्रियक्रियः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।</a:t>
            </a:r>
            <a:endParaRPr lang="gu-I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gu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उपविश्यासने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युञ्ज्यात् योगमात्मविशुद्धये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॥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गीता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६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/12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।।</a:t>
            </a:r>
            <a:endParaRPr lang="hi-I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समं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कायशिरोग्रीवं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धारयन्नचलं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स्थिरः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सम्प्रेक्ष्य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नासिकाग्रं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स्वं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दिशश्चानवलोकयन्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‌ ।।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गीता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</a:rPr>
              <a:t>६</a:t>
            </a:r>
            <a:r>
              <a:rPr lang="hi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/13</a:t>
            </a:r>
            <a:r>
              <a:rPr lang="hi-IN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।।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3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2" y="328570"/>
            <a:ext cx="1120140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आसनानि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समस्तानि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या</a:t>
            </a:r>
            <a:r>
              <a:rPr lang="hi-IN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वन्तो</a:t>
            </a:r>
            <a:r>
              <a:rPr lang="hi-IN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जीवजन्तव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i-IN" sz="2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चतुरशीतिलक्षाणि</a:t>
            </a:r>
            <a:r>
              <a:rPr lang="hi-IN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शिवेन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कथितं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पुरा।।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घे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२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</a:rPr>
              <a:t>१</a:t>
            </a:r>
            <a:r>
              <a:rPr lang="hi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</a:rPr>
              <a:t>જેટલા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પ્રકારના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જીવજંતુઓ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એટલા</a:t>
            </a:r>
            <a:r>
              <a:rPr lang="hi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જ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</a:rPr>
              <a:t>પ્રકારના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</a:rPr>
              <a:t>આસન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hi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શિવજીએ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84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લાખ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યોની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</a:rPr>
              <a:t>સંખ્યા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</a:rPr>
              <a:t>બતાવી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</a:rPr>
              <a:t>તો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</a:rPr>
              <a:t>એટલાજ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આસનો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2400" dirty="0">
                <a:latin typeface="Calibri" panose="020F0502020204030204" pitchFamily="34" charset="0"/>
                <a:ea typeface="Calibri" panose="020F0502020204030204" pitchFamily="34" charset="0"/>
              </a:rPr>
              <a:t>છે</a:t>
            </a:r>
            <a:r>
              <a:rPr lang="gu-I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" b="215"/>
          <a:stretch/>
        </p:blipFill>
        <p:spPr>
          <a:xfrm>
            <a:off x="2130273" y="2300288"/>
            <a:ext cx="8947302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7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3" y="0"/>
            <a:ext cx="8843962" cy="179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ગ્રંથોમાં</a:t>
            </a:r>
            <a:r>
              <a:rPr lang="gu-IN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આસનની</a:t>
            </a:r>
            <a:r>
              <a:rPr lang="gu-IN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gu-IN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સંખ્યા</a:t>
            </a:r>
            <a:endParaRPr lang="en-US" sz="4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gu-IN" b="1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781550" y="1010073"/>
            <a:ext cx="2414588" cy="13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u-IN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ઘેરંડ</a:t>
            </a:r>
            <a:r>
              <a:rPr lang="gu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સંહિતા-32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28599" y="2385246"/>
            <a:ext cx="2414588" cy="13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b="1" dirty="0">
                <a:latin typeface="Calibri" panose="020F0502020204030204" pitchFamily="34" charset="0"/>
                <a:ea typeface="Calibri" panose="020F0502020204030204" pitchFamily="34" charset="0"/>
              </a:rPr>
              <a:t>શિવસંહિતા</a:t>
            </a:r>
            <a:r>
              <a:rPr lang="gu-IN" b="1" dirty="0">
                <a:ea typeface="Calibri" panose="020F0502020204030204" pitchFamily="34" charset="0"/>
                <a:cs typeface="Calibri" panose="020F0502020204030204" pitchFamily="34" charset="0"/>
              </a:rPr>
              <a:t>-4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28599" y="975616"/>
            <a:ext cx="2414588" cy="13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u-IN" b="1" dirty="0">
                <a:latin typeface="Calibri" panose="020F0502020204030204" pitchFamily="34" charset="0"/>
                <a:ea typeface="Calibri" panose="020F0502020204030204" pitchFamily="34" charset="0"/>
              </a:rPr>
              <a:t>હઠરત્નાવલિ</a:t>
            </a:r>
            <a:r>
              <a:rPr lang="gu-IN" b="1" dirty="0">
                <a:ea typeface="Calibri" panose="020F0502020204030204" pitchFamily="34" charset="0"/>
                <a:cs typeface="Calibri" panose="020F0502020204030204" pitchFamily="34" charset="0"/>
              </a:rPr>
              <a:t>-84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228599" y="3794876"/>
            <a:ext cx="2414588" cy="13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u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યોગતત્વઉપનિષદ</a:t>
            </a:r>
            <a:r>
              <a:rPr lang="gu-IN" b="1" dirty="0" smtClean="0">
                <a:ea typeface="Calibri" panose="020F0502020204030204" pitchFamily="34" charset="0"/>
                <a:cs typeface="Calibri" panose="020F0502020204030204" pitchFamily="34" charset="0"/>
              </a:rPr>
              <a:t>-4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28599" y="5160876"/>
            <a:ext cx="2414588" cy="13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ત્રિશીખીબ્રાહ્મણ ઉપનિષદ</a:t>
            </a:r>
            <a:r>
              <a:rPr lang="gu-IN" b="1" dirty="0" smtClean="0">
                <a:ea typeface="Calibri" panose="020F0502020204030204" pitchFamily="34" charset="0"/>
                <a:cs typeface="Calibri" panose="020F0502020204030204" pitchFamily="34" charset="0"/>
              </a:rPr>
              <a:t>-17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781550" y="3822201"/>
            <a:ext cx="2414588" cy="13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u-IN" b="1" dirty="0">
                <a:latin typeface="Calibri" panose="020F0502020204030204" pitchFamily="34" charset="0"/>
                <a:ea typeface="Calibri" panose="020F0502020204030204" pitchFamily="34" charset="0"/>
              </a:rPr>
              <a:t>હઠયોગ-15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781550" y="2416137"/>
            <a:ext cx="2414588" cy="13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u-IN" b="1" dirty="0">
                <a:latin typeface="Calibri" panose="020F0502020204030204" pitchFamily="34" charset="0"/>
                <a:ea typeface="Calibri" panose="020F0502020204030204" pitchFamily="34" charset="0"/>
              </a:rPr>
              <a:t>દેવીભાગવતપુરાણ</a:t>
            </a:r>
            <a:r>
              <a:rPr lang="gu-IN" b="1" dirty="0">
                <a:ea typeface="Calibri" panose="020F0502020204030204" pitchFamily="34" charset="0"/>
                <a:cs typeface="Calibri" panose="020F0502020204030204" pitchFamily="34" charset="0"/>
              </a:rPr>
              <a:t>-5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43938" y="16037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781550" y="5228265"/>
            <a:ext cx="2414588" cy="1385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u-IN" dirty="0" smtClean="0"/>
              <a:t>નારદપુરણ-30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9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8000"/>
            <a:lum/>
          </a:blip>
          <a:srcRect/>
          <a:stretch>
            <a:fillRect l="-2000" t="-7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3050"/>
            <a:ext cx="11301413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gu-IN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આસનનું</a:t>
            </a:r>
            <a:r>
              <a:rPr lang="gu-IN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વર્ગીકરણ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સ્વાસ્થ્ય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વિજ્ઞાનના દ્રષ્ટિકોણથી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આસનો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ને</a:t>
            </a:r>
            <a: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વર્ગોમાં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વિભાજિત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કરેલ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છે.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gu-I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ધ્યાનાત્મક આસનો</a:t>
            </a:r>
            <a:r>
              <a:rPr lang="en-I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ધ્યાનમાં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જવા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માટે</a:t>
            </a:r>
            <a:r>
              <a:rPr lang="en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gu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સ્વાસ્થ્યવર્ધક</a:t>
            </a:r>
            <a:r>
              <a:rPr lang="gu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આસનો</a:t>
            </a:r>
            <a: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રોગોની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મુક્તિ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માટે</a:t>
            </a:r>
            <a: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સ્વાસ્થ્ય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માટે</a:t>
            </a:r>
            <a: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gu-IN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આરામદાયક આસનો</a:t>
            </a:r>
            <a:r>
              <a:rPr lang="en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શરીરના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અંગોના</a:t>
            </a:r>
            <a:r>
              <a:rPr lang="gu-I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વિશ્રામ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માટે</a:t>
            </a:r>
            <a:r>
              <a:rPr lang="gu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5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1392</TotalTime>
  <Words>513</Words>
  <Application>Microsoft Office PowerPoint</Application>
  <PresentationFormat>Custom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Feathered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શરીર સબંધિત રોગોમાં આસનનો પ્રભાવ મધુમેહ - ગૌમુખાસન , મત્સ્યેન્દ્રાસન , પવનમુક્તાસન, મત્સ્યાસન </vt:lpstr>
      <vt:lpstr>કબજીયાત - તાડાસન , તિર્યકતાડાસન ,કટીચક્રાસન , તિર્યકભુજંગાસન,ઉદરકર્ણાસન </vt:lpstr>
      <vt:lpstr>રક્તચાપ - નિમ્નરક્તચાપ- સર્વાંગાસન ,હલાસન , ધનુરાસન , સેતુબંધસર્વાંગાસન, ઉચ્ચરક્તચાપ- પદ્માસન ,પર્વતાસન ,વજ્રાસન , સુખાસન, વીરાસન </vt:lpstr>
      <vt:lpstr>રક્તચાપ  ઉચ્ચરક્તચાપ- પદ્માસન ,પર્વતાસન ,વજ્રાસન , સુખાસન,       વીરાસન</vt:lpstr>
      <vt:lpstr>ગેસ- પવનમુક્તાસન, મંડુકાસન, વજ્રાસન, શશાંકાસન, </vt:lpstr>
      <vt:lpstr>અમ્લપિત્ત- ઉષ્ટ્રાસન,પૃષ્ઠવંશાસન, અર્ધચંદ્રાસન,મર્કટાસન </vt:lpstr>
      <vt:lpstr>કોવિડ19 - ભુજંગાસન, ધનુરાસન, ઉષ્ટ્રાસન, સર્પાસન ત્રિકોણાસન,પદ્માસન, 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આસનવિચાર</dc:title>
  <dc:creator>MAA</dc:creator>
  <cp:lastModifiedBy>Dr. Janakisharan Acharya</cp:lastModifiedBy>
  <cp:revision>117</cp:revision>
  <dcterms:created xsi:type="dcterms:W3CDTF">2021-01-10T14:56:06Z</dcterms:created>
  <dcterms:modified xsi:type="dcterms:W3CDTF">2021-04-03T17:26:43Z</dcterms:modified>
</cp:coreProperties>
</file>