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76" r:id="rId8"/>
    <p:sldId id="278" r:id="rId9"/>
    <p:sldId id="271" r:id="rId10"/>
    <p:sldId id="274" r:id="rId11"/>
    <p:sldId id="282" r:id="rId12"/>
    <p:sldId id="283" r:id="rId13"/>
    <p:sldId id="262" r:id="rId14"/>
    <p:sldId id="279" r:id="rId15"/>
    <p:sldId id="280" r:id="rId16"/>
    <p:sldId id="281" r:id="rId17"/>
    <p:sldId id="263" r:id="rId18"/>
    <p:sldId id="264" r:id="rId19"/>
    <p:sldId id="286" r:id="rId20"/>
    <p:sldId id="265" r:id="rId21"/>
    <p:sldId id="266" r:id="rId22"/>
    <p:sldId id="287" r:id="rId23"/>
    <p:sldId id="288" r:id="rId24"/>
    <p:sldId id="284" r:id="rId2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250A"/>
    <a:srgbClr val="66FF99"/>
    <a:srgbClr val="DFCF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9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6F894-1739-46A3-A2AD-C4603FDB8B5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7781A-B693-4BC7-A104-2432E1C79C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629400"/>
            <a:ext cx="6858000" cy="253365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hi-IN" sz="112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</a:t>
            </a:r>
            <a:r>
              <a:rPr lang="en-US" sz="112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hi-IN" sz="112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बी उमामहेश्वरी</a:t>
            </a:r>
          </a:p>
          <a:p>
            <a:pPr algn="ctr"/>
            <a:r>
              <a:rPr lang="hi-IN" sz="112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सहायिकाचार्या, दर्शनविभागः,</a:t>
            </a:r>
            <a:endParaRPr lang="hi-IN" sz="112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112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</a:t>
            </a:r>
          </a:p>
          <a:p>
            <a:pPr algn="ctr"/>
            <a:r>
              <a:rPr lang="hi-IN" sz="112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वेरावलम्, गुजरातम्।</a:t>
            </a:r>
            <a:endParaRPr lang="en-US" sz="112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5924C7-8886-48F8-AE34-3263500F90BC}"/>
              </a:ext>
            </a:extLst>
          </p:cNvPr>
          <p:cNvSpPr txBox="1"/>
          <p:nvPr/>
        </p:nvSpPr>
        <p:spPr>
          <a:xfrm>
            <a:off x="0" y="76200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2800" b="1" spc="0" dirty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श्रीसोमनाथसंस्कृतयुनिवर्सिटी,</a:t>
            </a:r>
            <a:endParaRPr lang="en-US" sz="2800" b="1" spc="0" dirty="0">
              <a:ln w="50800"/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800" b="1" spc="0" dirty="0" err="1" smtClean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</a:t>
            </a:r>
            <a:r>
              <a:rPr lang="en-US" sz="2800" b="1" dirty="0" err="1" smtClean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,गुजरात</a:t>
            </a:r>
            <a:r>
              <a:rPr lang="hi-IN" sz="2800" b="1" dirty="0" smtClean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म्</a:t>
            </a:r>
            <a:r>
              <a:rPr lang="hi-IN" sz="2800" b="1" spc="0" dirty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2800" b="1" spc="0" dirty="0">
                <a:ln w="50800"/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18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IN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xmlns="" id="{689B068D-F633-4CFA-ACB3-E27E9F501361}"/>
              </a:ext>
            </a:extLst>
          </p:cNvPr>
          <p:cNvSpPr/>
          <p:nvPr/>
        </p:nvSpPr>
        <p:spPr>
          <a:xfrm>
            <a:off x="0" y="3072739"/>
            <a:ext cx="6858000" cy="1069848"/>
          </a:xfrm>
          <a:prstGeom prst="ribbon">
            <a:avLst>
              <a:gd name="adj1" fmla="val 16667"/>
              <a:gd name="adj2" fmla="val 59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800" b="1" spc="0" dirty="0" smtClean="0">
                <a:ln w="50800"/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नव्य-प्राचीनन्याय-वैशेषिकदर्शनयोः </a:t>
            </a:r>
            <a:r>
              <a:rPr lang="hi-IN" sz="2800" b="1" spc="0" dirty="0">
                <a:ln w="50800"/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परिचयः</a:t>
            </a:r>
            <a:endParaRPr lang="en-IN" sz="2800" b="1" dirty="0">
              <a:solidFill>
                <a:srgbClr val="FFFF00"/>
              </a:solidFill>
            </a:endParaRPr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xmlns="" id="{320C51B3-0AF3-4C13-9477-C53CF5D041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63" t="12560" r="18421" b="11111"/>
          <a:stretch/>
        </p:blipFill>
        <p:spPr>
          <a:xfrm>
            <a:off x="2057400" y="990600"/>
            <a:ext cx="2543908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A close up of a person&#10;&#10;Description automatically generated">
            <a:extLst>
              <a:ext uri="{FF2B5EF4-FFF2-40B4-BE49-F238E27FC236}">
                <a16:creationId xmlns:a16="http://schemas.microsoft.com/office/drawing/2014/main" xmlns="" id="{37AFA78D-F2DC-4AAC-BFAF-EEDB005389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08" t="28334" r="10513" b="35832"/>
          <a:stretch/>
        </p:blipFill>
        <p:spPr>
          <a:xfrm>
            <a:off x="1676400" y="4191000"/>
            <a:ext cx="3352801" cy="23431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न्याय-वैशेषिकदर्शनयोः प्रमाणानि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न्यायदर्शने प्रत्यक्ष-अनुमान-उपमान-शब्दाः चत्वारि प्रमाणानि।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वैशेषिकदर्शने प्रत्यक्ष-अनुमाने द्वे प्रमाणे।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प्रमाणम् – प्रमायाः करणम्। 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 – यथार्थानुभवः।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करणम् – साधकतमम्।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194816"/>
          </a:xfrm>
        </p:spPr>
        <p:txBody>
          <a:bodyPr/>
          <a:lstStyle/>
          <a:p>
            <a:r>
              <a:rPr lang="hi-IN" dirty="0" smtClean="0">
                <a:solidFill>
                  <a:schemeClr val="accent1"/>
                </a:solidFill>
                <a:latin typeface="Aparajita" pitchFamily="34" charset="0"/>
                <a:cs typeface="Aparajita" pitchFamily="34" charset="0"/>
              </a:rPr>
              <a:t>प्रमाण-विचारः</a:t>
            </a:r>
            <a:endParaRPr lang="en-US" dirty="0">
              <a:solidFill>
                <a:schemeClr val="accent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प्रत्यक्षम् – इन्द्रियार्थ-सन्निकर्षजन्यं ज्ञानम् अव्यपदेश्यम् अव्यभिचारि व्यवसायात्मकं प्रत्यक्षम्।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अनुमानम् – अनुमितेः करणम्। तत् त्रिविधम्।</a:t>
            </a:r>
          </a:p>
          <a:p>
            <a:pPr>
              <a:buNone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पूर्ववत्-शेषवत्-सामान्यतो दृष्टमिति ।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उपमानम् – उपमितेः करणम्।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शब्दः – आप्तोपदेशः।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parajita" pitchFamily="34" charset="0"/>
                <a:cs typeface="Aparajita" pitchFamily="34" charset="0"/>
              </a:rPr>
              <a:t>निःश्रेयस-कारणानि, मोक्षश्च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-प्रमेय-संशय-प्रयोजन-दृष्टान्त-सिद्धान्त-अवयव-तर्क-निर्णय-वाद-जल्प-वितण्डा-हेत्वाभास-छल-जाति-निग्रहस्थानानां तत्त्वज्ञानात् निःश्रेयसाधिगमः। न्यायसूत्रम् – १.१.१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धर्मविशेषप्रसूतात् द्रव्य-गुण-कर्म-सामान्य-विशेष-समवायानां पदार्थानां साधर्म्य-वैधर्म्य-तत्त्वज्ञानात् निःश्रेयसाधिगमः।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दुःख-जन्म-प्रवृत्ति-दोष-मिथ्याज्ञानानाम् उत्तरोत्तरापाये तदनन्तर-अपायात् अपवर्गः।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तदभावे संयोगाभावोऽप्रादुर्भावश्च मोक्षः।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न्याय-वैशेषिकदर्शनयोः वैशिष्ट्यम्</a:t>
            </a:r>
            <a:endParaRPr lang="en-US" dirty="0">
              <a:solidFill>
                <a:srgbClr val="FFC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प्रदीपः सर्वविद्यानामुपायः सर्वकर्मणाम्।</a:t>
            </a:r>
          </a:p>
          <a:p>
            <a:pPr lvl="1">
              <a:buNone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आश्रयः सर्वधर्माणां शश्वदान्वीक्षिकी मता॥</a:t>
            </a:r>
          </a:p>
          <a:p>
            <a:pPr lvl="1">
              <a:buNone/>
            </a:pPr>
            <a:endParaRPr lang="hi-IN" sz="2600" dirty="0" smtClean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मोहं ऋणद्धि विमलीकुरुते च बुद्धिं</a:t>
            </a:r>
          </a:p>
          <a:p>
            <a:pPr lvl="1">
              <a:buNone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सूते च संस्कृतपदव्यवहारशक्तिम्।</a:t>
            </a:r>
          </a:p>
          <a:p>
            <a:pPr lvl="1">
              <a:buNone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शास्त्रान्तराभ्यसनयोग्यतया </a:t>
            </a: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युनक्ति</a:t>
            </a:r>
          </a:p>
          <a:p>
            <a:pPr lvl="1">
              <a:buNone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तर्कश्रमो न तनुते किमिहोपकारकम्॥</a:t>
            </a:r>
          </a:p>
          <a:p>
            <a:pPr lvl="1">
              <a:buFont typeface="Wingdings" pitchFamily="2" charset="2"/>
              <a:buChar char="§"/>
            </a:pPr>
            <a:endParaRPr lang="hi-IN" sz="2600" dirty="0" smtClean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काणादं पाणिनीयञ्च सर्वशास्त्रोपकारकम्।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hi-IN" sz="26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पदवाक्यप्रमाणज्ञः।</a:t>
            </a:r>
            <a:endParaRPr lang="en-US" sz="2600" dirty="0" smtClean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600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प्राचीनन्यायः, नव्यन्यायश्च</a:t>
            </a:r>
            <a:endParaRPr lang="en-US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न्यायशास्त्रस्य प्रवृत्तिः द्विधा – प्रमेयप्रधाना, प्रमाणप्रधाना च।</a:t>
            </a:r>
          </a:p>
          <a:p>
            <a:endParaRPr lang="hi-IN" dirty="0" smtClean="0">
              <a:solidFill>
                <a:schemeClr val="tx2">
                  <a:lumMod val="9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प्राचीनन्यायः – महर्षि-गौतमादारभ्य  गङ्गेशोपाध्यायात्पूर्व- रचितग्रन्थेषु प्रमेयनिरूपणस्य प्राधान्यं दृश्यते। अत एते प्रमेयप्रधानाः प्राचीन-न्यायत्वेन परिगणिताः।</a:t>
            </a:r>
          </a:p>
          <a:p>
            <a:endParaRPr lang="hi-IN" dirty="0" smtClean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नव्यन्यायः – गङ्गेशोपाध्यायादारभ्य </a:t>
            </a:r>
          </a:p>
          <a:p>
            <a:pPr>
              <a:buNone/>
            </a:pPr>
            <a:r>
              <a:rPr lang="hi-IN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सर्वेषु ग्रन्थेषु प्रमाणनिरूपणस्य प्राधान्यात् </a:t>
            </a:r>
          </a:p>
          <a:p>
            <a:pPr>
              <a:buNone/>
            </a:pPr>
            <a:r>
              <a:rPr lang="hi-IN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ते प्रमाणप्रधानाः नव्यन्यायत्वेण प्रथिताः।</a:t>
            </a:r>
          </a:p>
          <a:p>
            <a:endParaRPr lang="hi-IN" dirty="0" smtClean="0">
              <a:solidFill>
                <a:schemeClr val="tx2">
                  <a:lumMod val="9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66FF99"/>
                </a:solidFill>
                <a:latin typeface="Aparajita" pitchFamily="34" charset="0"/>
                <a:cs typeface="Aparajita" pitchFamily="34" charset="0"/>
              </a:rPr>
              <a:t>प्राचीन-नव्य-न्याययोः शैली</a:t>
            </a:r>
            <a:endParaRPr lang="en-US" dirty="0">
              <a:solidFill>
                <a:srgbClr val="66FF99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प्राचीनन्यायः गौतमोक्तसूत्राणामाधारेण मध्ये मध्ये सन्दर्भवशात्संप्राप्तविषयान् प्रतिपादयन् प्रमेयादिपदार्थान् सुष्ठु विवेचयति।</a:t>
            </a:r>
            <a:endParaRPr lang="hi-IN" dirty="0" smtClean="0"/>
          </a:p>
          <a:p>
            <a:endParaRPr lang="hi-IN" dirty="0" smtClean="0"/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प्राचीन-न्याय-शैली – सरला, सुगमा, आडम्बररहिता, प्रायोगिकशैल्या च सङ्क्षिप्ता दृश्यते। 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नव्यन्यायशैली – अनेकविध-पारिभाषिक-पदैः आडम्बरैः अलङ्कृता, स्वरूपतो व्याघ्रमुखी, दुर्गमा अपि </a:t>
            </a:r>
          </a:p>
          <a:p>
            <a:pPr>
              <a:buNone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शैलीसौन्दर्यात् अर्थतः स्पष्टा दृश्यते।</a:t>
            </a:r>
          </a:p>
          <a:p>
            <a:endParaRPr lang="hi-IN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406400"/>
            <a:ext cx="6172200" cy="7721600"/>
          </a:xfrm>
        </p:spPr>
        <p:txBody>
          <a:bodyPr/>
          <a:lstStyle/>
          <a:p>
            <a:endParaRPr lang="hi-IN" dirty="0" smtClean="0">
              <a:solidFill>
                <a:schemeClr val="tx2">
                  <a:lumMod val="9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chemeClr val="tx2">
                  <a:lumMod val="9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प्रमेयप्रधानग्रन्थाः – न्याससूत्रम्, न्यायभाष्यम्, न्यायवार्तिकम्, न्यायकुसुमाञ्जलिः, न्यायमञ्जरीत्यादिग्रन्थाः।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प्रमाणप्रधानग्रन्थाः – तत्त्वचिन्तामणिम् आरभ्य दीधितिः, जागदीशी, गादाधरी, न्याय-सिद्धान्तमुक्तावली, </a:t>
            </a:r>
          </a:p>
          <a:p>
            <a:pPr>
              <a:buNone/>
            </a:pPr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तर्कसङ्ग्रहादयः।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न्यायदर्शनस्य मुख्यग्रन्थाः  ग्रन्थकाराश्च</a:t>
            </a:r>
            <a:endParaRPr lang="en-US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न्यायसूत्रम्</a:t>
            </a:r>
            <a:r>
              <a:rPr lang="hi-IN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महर्षिगौतमः	- न्यायदर्शनस्य आधारभूतः सूत्रग्रन्थः।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न्यायभाष्यम्	- महर्षिवात्स्यायनः	- न्यायसूत्राणां प्रसिद्धः भाष्यग्रन्थः।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न्यायवार्तिकम् – उद्योतकरः	- वात्स्यायनभाष्यस्योपरि व्याख्याग्रन्थः।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तात्पर्यटीका – वाचस्पतिमिश्रः।</a:t>
            </a: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न्यायसूचीनिबन्धः (सर्वतन्त्रस्वतन्त्रः) – वाचस्पतिमिश्रः।</a:t>
            </a: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तात्पर्यटीकापरिशुद्धिः, न्यायकुसुमाञ्जलिः, आत्मतत्त्वविवेकः - उदयनाचार्यः</a:t>
            </a: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न्यायमञ्जरी	- जयन्तभट्टः	- गौतमन्यायसूत्राणां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साक्षाद्व्याख्या अभिनववृत्त्या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परमोत्कृष्टरीत्या च कृता वर्तते।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6172200" cy="7620000"/>
          </a:xfrm>
        </p:spPr>
        <p:txBody>
          <a:bodyPr>
            <a:normAutofit fontScale="77500" lnSpcReduction="20000"/>
          </a:bodyPr>
          <a:lstStyle/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न्यायसारः	- भासर्वज्ञः	- प्रमाणविचारविषयकः अद्वितीयः प्रकरणग्रन्थः।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तत्त्वचिन्तामणिः	- श्रीमन्महामहोपाध्यायः गङ्गेशोपाध्यायः – नव्यन्यायस्य मौलिकोऽयं ग्रन्थः प्रमाणनिरूपणेनात्यन्तप्रसिद्धः।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प्रकाशटीका – वर्धमानोपाध्यायः।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आलोकटीका – पक्षधरमिश्रः।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न्यायसिद्धान्तसारः – वासुदेवमिश्रः।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प्रकाशटीका – रुचिदत्तमिश्रः।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तत्त्वदीधितिः – श्रीमद्रघुनाथशिरोमणिः - तत्त्वचिन्तामणेः सुप्रसिद्धव्याख्याग्रन्थः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दीधितिटीका – 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जागदीशी- श्रीमज्जगदीशतर्कालङ्कारभट्टाचार्यः</a:t>
            </a:r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शब्दशक्तिप्रकाशिका – श्रीमज्जगदीशतर्कालङ्कारभट्टाचार्यः- प्राचीनार्वाचीनमतप्रदर्शनपूर्वकं शक्तिविचारः कृतः।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गदाधरी - श्रीमद्गदाधरभट्टाचार्यः – </a:t>
            </a:r>
          </a:p>
          <a:p>
            <a:pPr>
              <a:buNone/>
            </a:pP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दीधितिव्याख्यायाः प्रसिद्धव्याख्याग्रन्थः।</a:t>
            </a:r>
            <a:endParaRPr lang="en-US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457200"/>
            <a:ext cx="6172200" cy="8153400"/>
          </a:xfrm>
        </p:spPr>
        <p:txBody>
          <a:bodyPr/>
          <a:lstStyle/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प्रामाण्यवादः – श्रीमद्गङ्गेशोपाध्यायः – प्रमातत्त्वावधारणमत्र स्पष्ठं विहितमस्ति।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अनुमानमयूखः – जगदीशमिश्रः।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न्यायलीलावती – वल्लभाचार्यः।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न्यायशास्त्रसारः – माधवदेवः।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भावारर्थदीपिका 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सद्युक्तिमुक्तावली – गौरीकान्तसार्वभौमभट्टाचार्यः।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तर्कभाषाप्रकाशः – गोवर्धनमिश्रः।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न्यायशब्दस्य व्युत्पत्तिः</a:t>
            </a:r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नियमेन ईयते ज्ञायते इति न्यायः।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नीयते अधिगम्यते विवक्षितार्थस्य सिद्धिः येन असौ न्यायः।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प्रमाणैः अर्थपरीक्षणं न्यायः। (वात्स्यायनभाष्ये)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प्रतिज्ञा-हेतू-दाहरणो-पनय-निगमनात्मकपञ्चावयववाक्यं न्यायः।(तत्त्व-चिन्तामणौ) 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उचितानुपूर्वीकप्रतिज्ञादिपञ्चक</a:t>
            </a:r>
            <a:r>
              <a:rPr lang="en-US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  <a:p>
            <a:pPr>
              <a:buNone/>
            </a:pP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समुदायत्वं न्यायः। (शिरोमणिः)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304800"/>
            <a:ext cx="6172200" cy="782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i-IN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आलोक-दीधितिटीका- माथुरी – मथुरानाथ-तर्कवागीशः – दीधितिव्याख्यायाः माथुरीटीकायाः कर्ता। (माथुरीव्याख्यायाः अध्ययनाध्यापनादिकम् उत्तरभारते प्रसिद्धं दृश्यते)</a:t>
            </a: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कारिकावली (भाषापरिच्छेदः)– श्रीविश्वनाथ-पञ्चानभट्टाचार्यः।</a:t>
            </a: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व्याख्याग्रन्थः – न्यायसिद्धान्तमुक्तावली।</a:t>
            </a: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दिनकरी – दिनकरभट्टः।</a:t>
            </a: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रामरुद्री – रामरुद्राभट्टः।  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तर्कभाषा – केशवमिश्रः – पदार्थज्ञानाय सरलः सुबोध्यश्चायं न्यायप्रवेशग्रन्थः।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तर्कसङ्ग्रहः – अन्नम्भट्टः – प्रमाण-प्रमेयादिभिः </a:t>
            </a:r>
          </a:p>
          <a:p>
            <a:pPr>
              <a:buNone/>
            </a:pPr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अत्यन्तं सरलरीत्या सङ्क्षेपेण प्रतिपादितोऽयं प्रकरणग्रन्थः। </a:t>
            </a:r>
            <a:endParaRPr lang="en-US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194816"/>
          </a:xfrm>
        </p:spPr>
        <p:txBody>
          <a:bodyPr>
            <a:normAutofit/>
          </a:bodyPr>
          <a:lstStyle/>
          <a:p>
            <a:r>
              <a:rPr lang="hi-IN" sz="3200" dirty="0" smtClean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वैशेषिक-दर्शनस्य  मुख्यग्रन्थाः ग्रन्थकाराश्च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वैशेषिकसूत्रम् – महर्षिः कणादः – वैशेषिकदर्शनस्य आधारभूतः सूत्रग्रन्थः।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वैशेषिकभाष्यम् (पदार्थधर्मसङ्ग्रहः) -  प्रशस्तपादः – वैशेषिकसूत्राणां सुप्रसिद्धभाष्यग्रन्थः।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पदा.ध.सङ्ग्रहस्योपरि व्योमवतीटीका – व्योमशिवाचार्यः (श २), 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किरणावली – उदयनाचार्यः,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न्यायकन्दली – श्रीधराचार्यः,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लीलावती – श्रीवत्सः एताः चतस्रः प्रशस्तपादभाष्यस्य व्याख्यात्मकग्रन्थाः।</a:t>
            </a:r>
          </a:p>
          <a:p>
            <a:endParaRPr lang="hi-IN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457200"/>
            <a:ext cx="6172200" cy="7670800"/>
          </a:xfrm>
        </p:spPr>
        <p:txBody>
          <a:bodyPr/>
          <a:lstStyle/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न्यायलीलावत्याः उपरि टीकाः – 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प्रकाशव्याख्या – वर्धमानोपाध्यायः।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कण्ठाभरणव्याख्या – शङ्करमिश्रः ।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कणा.सू उपस्कारटीका – 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प्र.पा.भा कणादरहस्य टीका –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न्या.कु आमोदः –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आत्मतत्त्ववि.टी कल्पलता – 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ख.ख.खा.टी आनन्दवर्धनी इत्यादीनां रचयिता शङ्करमिश्रः(१५ श)।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कणादसूत्रवृत्तिः – चन्द्रकान्तः (१९ श)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दशपदार्थी – ज्ञानचन्द्रः (७ श)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लक्षणावली – उदयनः ।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सप्तपदार्थी – शिवादित्यः (११श)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तर्ककौमुदी – लौगाक्षिभास्करः (१४ श)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229600"/>
          </a:xfrm>
        </p:spPr>
        <p:txBody>
          <a:bodyPr/>
          <a:lstStyle/>
          <a:p>
            <a:endParaRPr lang="hi-IN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न्यायलीलावती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वल्लभाचार्यः – </a:t>
            </a:r>
          </a:p>
          <a:p>
            <a:pPr>
              <a:buNone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वैशेषिकसिद्धान्तप्रतिपादकः प्रकरणग्रन्थः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तार्किकरक्षा – वरदराजमिश्रः ।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तर्कामृतम् – जगदीशभट्टाचार्यः।</a:t>
            </a:r>
          </a:p>
          <a:p>
            <a:endParaRPr lang="hi-IN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812800"/>
            <a:ext cx="6172200" cy="7315200"/>
          </a:xfrm>
        </p:spPr>
        <p:txBody>
          <a:bodyPr/>
          <a:lstStyle/>
          <a:p>
            <a:endParaRPr lang="hi-IN" dirty="0" smtClean="0">
              <a:solidFill>
                <a:srgbClr val="FFFF00"/>
              </a:solidFill>
              <a:latin typeface="Aparajita" pitchFamily="34" charset="0"/>
              <a:cs typeface="Aparajita" pitchFamily="34" charset="0"/>
            </a:endParaRPr>
          </a:p>
          <a:p>
            <a:endParaRPr lang="hi-IN" dirty="0" smtClean="0">
              <a:solidFill>
                <a:srgbClr val="FFFF00"/>
              </a:solidFill>
              <a:latin typeface="Aparajita" pitchFamily="34" charset="0"/>
              <a:cs typeface="Aparajita" pitchFamily="34" charset="0"/>
            </a:endParaRPr>
          </a:p>
          <a:p>
            <a:endParaRPr lang="hi-IN" dirty="0" smtClean="0">
              <a:solidFill>
                <a:srgbClr val="FFFF00"/>
              </a:solidFill>
              <a:latin typeface="Aparajita" pitchFamily="34" charset="0"/>
              <a:cs typeface="Aparajit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latin typeface="Aparajita" pitchFamily="34" charset="0"/>
              <a:cs typeface="Aparajita" pitchFamily="34" charset="0"/>
            </a:endParaRPr>
          </a:p>
          <a:p>
            <a:pPr algn="ctr">
              <a:buNone/>
            </a:pPr>
            <a:r>
              <a:rPr lang="hi-IN" sz="5400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 धन्यवादाः</a:t>
            </a:r>
          </a:p>
          <a:p>
            <a:pPr algn="ctr">
              <a:buNone/>
            </a:pPr>
            <a:endParaRPr lang="en-US" dirty="0">
              <a:solidFill>
                <a:srgbClr val="FFFF0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038600"/>
            <a:ext cx="27432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90600"/>
            <a:ext cx="6172200" cy="1524000"/>
          </a:xfrm>
        </p:spPr>
        <p:txBody>
          <a:bodyPr>
            <a:normAutofit/>
          </a:bodyPr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न्यायदर्शनस्य नामान्तराणि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आन्वीक्षिकी</a:t>
            </a:r>
          </a:p>
          <a:p>
            <a:pPr lvl="1"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न्यायविद्या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तर्कशास्त्रम्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हेतुविद्या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वादविद्या</a:t>
            </a:r>
          </a:p>
          <a:p>
            <a:pPr lvl="1"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प्रमाणशास्त्रम्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ü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अक्षपाददर्शनम्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 typeface="Wingdings" pitchFamily="2" charset="2"/>
              <a:buChar char="ü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गौतमदर्शनञ्चेति।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वैशेषिक-शब्दस्य व्युत्पत्त्यर्थश्च </a:t>
            </a:r>
            <a:endParaRPr lang="en-US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i-IN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विशेषशब्दात् ‘ठक्’ प्रत्यये कृते तस्य इकादेशे स्वादिकार्ये कृते च वैशेषिक-शब्दः सिद्ध्यति।</a:t>
            </a:r>
          </a:p>
          <a:p>
            <a:pPr>
              <a:buNone/>
            </a:pPr>
            <a:endParaRPr lang="hi-IN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hi-IN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द्रव्य-गुण-कर्म-सामान्य-विशेष-समवायात्मकैः पदार्थविशेषैः व्यवहरन्तीति वैशेषिकाः ।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hi-IN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विशेषः – अयं परमाणुः परमाण्वन्तरभिन्नः इति निरूपणे यत्कारणं तद्विशेषः। </a:t>
            </a:r>
            <a:endParaRPr lang="en-US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endParaRPr lang="hi-IN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hi-IN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परमाणोः सत्ता वा तन्मूलकसृष्टिः यस्मिन् प्रतिपादितं तत् वैशेषिकम्।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hi-IN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विशेषाभ्यां व्यवच्छेदकाभ्यां व्यवहरतीति वैशेषिकम्।</a:t>
            </a:r>
            <a:endParaRPr lang="en-US" dirty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वैशेषिकदर्शनस्य नामान्तराणि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endParaRPr lang="hi-IN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औलूक्यदर्शनम् (उलूकस्य मुनेरपत्यं पुमान्)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chemeClr val="accent4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कणाददर्शनम् (कणम् अत्ति भक्षयति)</a:t>
            </a:r>
          </a:p>
          <a:p>
            <a:pPr algn="ctr">
              <a:buFont typeface="Wingdings" pitchFamily="2" charset="2"/>
              <a:buChar char="Ø"/>
            </a:pPr>
            <a:endParaRPr lang="hi-IN" dirty="0" smtClean="0">
              <a:solidFill>
                <a:schemeClr val="accent4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पदार्थनिरूपकं शास्त्रम्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938784"/>
            <a:ext cx="6362700" cy="1347216"/>
          </a:xfrm>
        </p:spPr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न्याय-वैशेषिकयोः समानतन्त्रत्वम्</a:t>
            </a:r>
            <a:endParaRPr lang="en-US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क्वचित्क्वचिद्विषयेषु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सिद्धान्तसाम्यत्वं अभिप्रायैकत्वं वा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समानतन्त्रत्वम् ।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पदार्थविचारः ।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ईश्वरास्तित्वम् ।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ईश्वरकर्तृत्वम् ।</a:t>
            </a: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508000"/>
            <a:ext cx="6172200" cy="7620000"/>
          </a:xfrm>
        </p:spPr>
        <p:txBody>
          <a:bodyPr/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सृष्ट्युत्पत्तिप्रक्रिया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विनाशप्रक्रिया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गुणकर्मादिविचारः</a:t>
            </a:r>
          </a:p>
          <a:p>
            <a:endParaRPr lang="hi-IN" dirty="0" smtClean="0"/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निःश्रेयसहेतुः 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मोक्षविचारः आदि।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609600"/>
            <a:ext cx="6172200" cy="7518400"/>
          </a:xfrm>
        </p:spPr>
        <p:txBody>
          <a:bodyPr>
            <a:normAutofit/>
          </a:bodyPr>
          <a:lstStyle/>
          <a:p>
            <a:endParaRPr lang="hi-IN" dirty="0" smtClean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प्रवृत्तिः – उद्देश-लक्षण-परीक्षा च।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नाम्ना वस्तुसङ्कीर्तनम् उद्देशः।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प्रमाणप्रमेयादि।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द्रव्यगुणकर्मादि।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अव्याप्त्यतिव्याप्त्यसम्भादिदोषत्रयरहितत्त्वे सति असाधारणधर्मो लक्षणम्।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सास्नादिमत्त्वम्।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गन्धवत्त्वम्।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लक्षितस्य लक्षणमुपपद्यते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 वेति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विचारः।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ईश्वरास्तित्वम्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क्षित्यङ्कुरादिकं कर्तृजन्यं कार्यत्वात्, घटवत्।</a:t>
            </a:r>
          </a:p>
          <a:p>
            <a:endParaRPr lang="hi-IN" dirty="0" smtClean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ईश्वरस्य सिसृक्षया परमाणुषु क्रिया, ततः द्व्यणुक-त्र्यणुकादिरूपेण महापृथिव्यादीनां सृष्टिरुत्पद्यते।</a:t>
            </a:r>
          </a:p>
          <a:p>
            <a:endParaRPr lang="hi-IN" dirty="0" smtClean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सृष्टेः कर्ता ईश्वरः।</a:t>
            </a:r>
          </a:p>
          <a:p>
            <a:endParaRPr lang="hi-IN" dirty="0" smtClean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सृष्टेः संहर्ता ईश्वरः।</a:t>
            </a:r>
          </a:p>
          <a:p>
            <a:endParaRPr lang="hi-IN" dirty="0" smtClean="0">
              <a:solidFill>
                <a:schemeClr val="accent3">
                  <a:lumMod val="40000"/>
                  <a:lumOff val="6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1479</TotalTime>
  <Words>627</Words>
  <Application>Microsoft Office PowerPoint</Application>
  <PresentationFormat>On-screen Show (4:3)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न्यायशब्दस्य व्युत्पत्तिः</vt:lpstr>
      <vt:lpstr>न्यायदर्शनस्य नामान्तराणि</vt:lpstr>
      <vt:lpstr>वैशेषिक-शब्दस्य व्युत्पत्त्यर्थश्च </vt:lpstr>
      <vt:lpstr>वैशेषिकदर्शनस्य नामान्तराणि</vt:lpstr>
      <vt:lpstr>न्याय-वैशेषिकयोः समानतन्त्रत्वम्</vt:lpstr>
      <vt:lpstr>Slide 7</vt:lpstr>
      <vt:lpstr>Slide 8</vt:lpstr>
      <vt:lpstr>ईश्वरास्तित्वम्</vt:lpstr>
      <vt:lpstr>न्याय-वैशेषिकदर्शनयोः प्रमाणानि</vt:lpstr>
      <vt:lpstr>प्रमाण-विचारः</vt:lpstr>
      <vt:lpstr>निःश्रेयस-कारणानि, मोक्षश्च</vt:lpstr>
      <vt:lpstr>न्याय-वैशेषिकदर्शनयोः वैशिष्ट्यम्</vt:lpstr>
      <vt:lpstr>प्राचीनन्यायः, नव्यन्यायश्च</vt:lpstr>
      <vt:lpstr>प्राचीन-नव्य-न्याययोः शैली</vt:lpstr>
      <vt:lpstr>Slide 16</vt:lpstr>
      <vt:lpstr>न्यायदर्शनस्य मुख्यग्रन्थाः  ग्रन्थकाराश्च</vt:lpstr>
      <vt:lpstr>Slide 18</vt:lpstr>
      <vt:lpstr>Slide 19</vt:lpstr>
      <vt:lpstr>Slide 20</vt:lpstr>
      <vt:lpstr>वैशेषिक-दर्शनस्य  मुख्यग्रन्थाः ग्रन्थकाराश्च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श्रीसोमनाथसंस्कृतयुनिवर्सिटी न्याय-वैशेषिकदर्शनयोः परिचयः </dc:title>
  <dc:creator>AC</dc:creator>
  <cp:lastModifiedBy>AC</cp:lastModifiedBy>
  <cp:revision>198</cp:revision>
  <dcterms:created xsi:type="dcterms:W3CDTF">2020-05-24T13:56:20Z</dcterms:created>
  <dcterms:modified xsi:type="dcterms:W3CDTF">2020-10-29T01:47:30Z</dcterms:modified>
</cp:coreProperties>
</file>