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6" r:id="rId4"/>
    <p:sldId id="257" r:id="rId5"/>
    <p:sldId id="262" r:id="rId6"/>
    <p:sldId id="259" r:id="rId7"/>
    <p:sldId id="292" r:id="rId8"/>
    <p:sldId id="275" r:id="rId9"/>
    <p:sldId id="276" r:id="rId10"/>
    <p:sldId id="293" r:id="rId11"/>
    <p:sldId id="277" r:id="rId12"/>
    <p:sldId id="287" r:id="rId13"/>
    <p:sldId id="260" r:id="rId14"/>
    <p:sldId id="278" r:id="rId15"/>
    <p:sldId id="261" r:id="rId16"/>
    <p:sldId id="289" r:id="rId17"/>
    <p:sldId id="279" r:id="rId18"/>
    <p:sldId id="288" r:id="rId19"/>
    <p:sldId id="280" r:id="rId20"/>
    <p:sldId id="27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509"/>
    <a:srgbClr val="FFCCFF"/>
    <a:srgbClr val="D1AD55"/>
    <a:srgbClr val="FF7C80"/>
    <a:srgbClr val="FF66FF"/>
    <a:srgbClr val="FF0066"/>
    <a:srgbClr val="66ECFA"/>
    <a:srgbClr val="62F739"/>
    <a:srgbClr val="2E2C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04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07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561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91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21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48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783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137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919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13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0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14E8-D581-4083-9F96-7603E915D92E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9538" y="413589"/>
            <a:ext cx="3979572" cy="8864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a-IN" sz="24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॥श्री</a:t>
            </a:r>
            <a:r>
              <a:rPr lang="hi-IN" sz="24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गुरुभ्यो</a:t>
            </a:r>
            <a:r>
              <a:rPr lang="sa-IN" sz="24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नमः॥</a:t>
            </a:r>
            <a:endParaRPr lang="en-IN" sz="24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867807" y="1203782"/>
            <a:ext cx="5002924" cy="1210614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राष्ट्रियसंस्कृतमञ्चः, गुजरातप्रान्तः</a:t>
            </a:r>
            <a:endParaRPr lang="en-IN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73305" y="2279926"/>
            <a:ext cx="8982635" cy="269619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न्यायसिद्धान्तमुक्तावली (अनुमानखण्डः)</a:t>
            </a:r>
            <a:endParaRPr lang="en-IN" sz="80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4494886" y="4781332"/>
            <a:ext cx="3328875" cy="2063932"/>
          </a:xfrm>
          <a:prstGeom prst="double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a-IN" sz="2400" b="1" dirty="0" smtClean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प्रस्तोत्त्री</a:t>
            </a:r>
          </a:p>
          <a:p>
            <a:pPr algn="ctr"/>
            <a:r>
              <a:rPr lang="hi-IN" sz="2400" b="1" dirty="0" smtClean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डॉ बी उमामहेश्वरी,</a:t>
            </a:r>
            <a:endParaRPr lang="sa-IN" sz="2400" b="1" dirty="0" smtClean="0">
              <a:solidFill>
                <a:srgbClr val="00B05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sa-IN" sz="2400" b="1" dirty="0" smtClean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सहायिकाचार्य्या, </a:t>
            </a:r>
            <a:r>
              <a:rPr lang="hi-IN" sz="2400" b="1" dirty="0" smtClean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दर्शन</a:t>
            </a:r>
            <a:r>
              <a:rPr lang="sa-IN" sz="2400" b="1" dirty="0" smtClean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विभागः, श्रीसोमनाथसंस्कृतविश्वविद्यालयः</a:t>
            </a:r>
            <a:r>
              <a:rPr lang="hi-IN" sz="2400" b="1" dirty="0" smtClean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IN" sz="2400" b="1" dirty="0">
              <a:solidFill>
                <a:srgbClr val="00B05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62"/>
          <a:stretch/>
        </p:blipFill>
        <p:spPr>
          <a:xfrm>
            <a:off x="0" y="0"/>
            <a:ext cx="1468193" cy="230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0455" y="16944"/>
            <a:ext cx="1341545" cy="22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83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22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167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167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11111E-6 L 1.45833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9756" y="588579"/>
            <a:ext cx="83858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व्यापारस्तु परामर्शः।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742950" indent="-742950">
              <a:buFont typeface="Wingdings" pitchFamily="2" charset="2"/>
              <a:buChar char="v"/>
            </a:pPr>
            <a:endParaRPr lang="hi-IN" sz="4000" dirty="0" smtClean="0">
              <a:solidFill>
                <a:schemeClr val="accent2">
                  <a:lumMod val="75000"/>
                </a:schemeClr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व्यापारः – तज्जन्यत्वे सति </a:t>
            </a: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तज्जन्य</a:t>
            </a: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ज</a:t>
            </a: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नकः</a:t>
            </a: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।</a:t>
            </a:r>
          </a:p>
          <a:p>
            <a:pPr marL="742950" indent="-742950">
              <a:buFont typeface="Wingdings" pitchFamily="2" charset="2"/>
              <a:buChar char="v"/>
            </a:pPr>
            <a:endParaRPr lang="hi-IN" sz="4000" dirty="0" smtClean="0">
              <a:solidFill>
                <a:schemeClr val="accent2">
                  <a:lumMod val="75000"/>
                </a:schemeClr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1200150" lvl="1" indent="-742950">
              <a:buFont typeface="Wingdings" pitchFamily="2" charset="2"/>
              <a:buChar char="§"/>
            </a:pP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व्याप्तिजन्यत्वे सति परामर्शजन्यानुमितिजनकः इत्यर्थः।</a:t>
            </a:r>
            <a:endParaRPr lang="sa-IN" sz="32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52497" y="4698124"/>
            <a:ext cx="1313793" cy="641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व्याप्तिः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07724" y="4708634"/>
            <a:ext cx="1208690" cy="725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परामर्शः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3669" y="4782206"/>
            <a:ext cx="1555531" cy="64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अनुमितिः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4298731" y="4162097"/>
            <a:ext cx="1387366" cy="567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6201103" y="4120054"/>
            <a:ext cx="1618594" cy="578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0541889">
            <a:off x="6064469" y="5475889"/>
            <a:ext cx="1555531" cy="5885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86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81048" y="1464185"/>
            <a:ext cx="7882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endParaRPr lang="sa-IN" sz="4000" b="1" dirty="0" smtClean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971550" lvl="1" indent="-514350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अन्वयव्यतिरेकी – अन्वयेन व्यतिरेकेन च व्याप्तिमत् , यथा --धूमवत्त्वम्।</a:t>
            </a:r>
          </a:p>
          <a:p>
            <a:pPr marL="971550" lvl="1" indent="-514350">
              <a:buFont typeface="Wingdings" pitchFamily="2" charset="2"/>
              <a:buChar char="v"/>
            </a:pPr>
            <a:endParaRPr lang="hi-IN" sz="28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971550" lvl="1" indent="-514350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केवलान्वयी – अन्वयमात्रव्याप्तिकम्, यथा – प्रमेयत्वम्।</a:t>
            </a:r>
          </a:p>
          <a:p>
            <a:pPr marL="971550" lvl="1" indent="-514350">
              <a:buFont typeface="Wingdings" pitchFamily="2" charset="2"/>
              <a:buChar char="v"/>
            </a:pPr>
            <a:endParaRPr lang="hi-IN" sz="28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971550" lvl="1" indent="-514350">
              <a:buFont typeface="Wingdings" pitchFamily="2" charset="2"/>
              <a:buChar char="v"/>
            </a:pPr>
            <a:r>
              <a:rPr lang="hi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केवलव्यतिरेकी – व्यतिरेकमात्रव्याप्तिकम्, यथा – गन्धवत्त्वम्।</a:t>
            </a:r>
            <a:endParaRPr lang="sa-IN" sz="28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10455" y="483476"/>
            <a:ext cx="4529959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६. त्रिविधं लिङ्गम्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21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0840" y="557048"/>
            <a:ext cx="9070429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i-IN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सद्धेतुः </a:t>
            </a:r>
            <a:r>
              <a:rPr lang="hi-IN" sz="32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–पञ्चरूपोपपन्नः, धूमवत्त्वहेतुः। ते यथा – पक्षसत्त्व-सपक्षसत्त्व-विपक्षासत्त्व-अबाधितत्त्व-असत्प्रतिपक्षितत्त्वानि।</a:t>
            </a:r>
          </a:p>
          <a:p>
            <a:pPr>
              <a:buFont typeface="Wingdings" pitchFamily="2" charset="2"/>
              <a:buChar char="v"/>
            </a:pPr>
            <a:endParaRPr lang="hi-IN" sz="32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hi-IN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असद्धेतुः</a:t>
            </a:r>
            <a:r>
              <a:rPr lang="hi-IN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32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एतत्पञ्चरूपाणां मध्यत एकेन द्वाभ्यां त्रिभिर्वोपपन्नत्वेन ये हेतुवदाभासन्ते ते हेत्वाभासाः। असद्धेतव इत्यर्थः।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353" y="3899338"/>
            <a:ext cx="9059916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i-IN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hi-IN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उदाहरणम् - केवलान्वयिहेतुः, चतूरूपोपपन्नः। यथा – प्रमेयत्त्वम् (विपक्षासत्त्वात्)</a:t>
            </a:r>
          </a:p>
          <a:p>
            <a:pPr>
              <a:buFont typeface="Wingdings" pitchFamily="2" charset="2"/>
              <a:buChar char="v"/>
            </a:pPr>
            <a:r>
              <a:rPr lang="hi-IN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केवलव्यतिरेकिहेतुः, चतूरूपोपपन्नः। यथा – गन्धवत्त्वम्। (सपक्षाऽप्रसिद्धेः) </a:t>
            </a:r>
            <a:endParaRPr lang="en-US" sz="32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0635" y="1640541"/>
            <a:ext cx="8639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अनैकान्तो विरुद्धश्चाऽप्यसिद्धः प्रतिपक्षितः।</a:t>
            </a:r>
          </a:p>
          <a:p>
            <a:pPr algn="ctr"/>
            <a:r>
              <a:rPr lang="hi-IN" sz="40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कालात्ययापदिषश्च हेत्वाभासास्तु पञ्चधा॥</a:t>
            </a:r>
            <a:endParaRPr lang="en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hi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hi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sa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i-IN" sz="2800" b="1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हेत्वाभासत्वम् – </a:t>
            </a:r>
            <a:r>
              <a:rPr lang="hi-IN" sz="2800" b="1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यद्विषयकत्वेन ज्ञानस्यानुमितिविरोधित्वं तत्त्वम्।</a:t>
            </a:r>
            <a:endParaRPr lang="sa-IN" sz="2800" b="1" dirty="0">
              <a:solidFill>
                <a:srgbClr val="2B0509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669" y="430924"/>
            <a:ext cx="3111062" cy="1019504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७. हेत्वाभासाः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12580" y="3394841"/>
            <a:ext cx="175522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अनैकान्तिकः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99338" y="3426372"/>
            <a:ext cx="1460938" cy="90914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विरुद्धः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31117" y="3468414"/>
            <a:ext cx="1366345" cy="79878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असिद्धः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39103" y="3436884"/>
            <a:ext cx="1707931" cy="8986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सत्प्रतिपक्षः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28992" y="3457903"/>
            <a:ext cx="1061545" cy="76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बाधः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11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5848" y="3541986"/>
            <a:ext cx="8045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hindiNumPeriod"/>
            </a:pPr>
            <a:r>
              <a:rPr lang="hi-IN" sz="28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यः सपक्षे विपक्षे च भवेत् साधारणः तु सः। यथा – प. वह्नि. सत्त्वात्।</a:t>
            </a:r>
          </a:p>
          <a:p>
            <a:pPr marL="514350" indent="-514350" algn="ctr">
              <a:buAutoNum type="hindiNumPeriod"/>
            </a:pPr>
            <a:endParaRPr lang="hi-IN" sz="28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14350" indent="-514350" algn="ctr">
              <a:buAutoNum type="hindiNumPeriod"/>
            </a:pPr>
            <a:r>
              <a:rPr lang="hi-IN" sz="28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यस्तूभयस्माद्व्यावृत्तः स चासाधारणो मतः। पृथ्वी नित्या गन्धवत्त्वात्।</a:t>
            </a:r>
          </a:p>
          <a:p>
            <a:pPr marL="514350" indent="-514350" algn="ctr">
              <a:buAutoNum type="hindiNumPeriod"/>
            </a:pPr>
            <a:endParaRPr lang="hi-IN" sz="28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14350" indent="-514350" algn="ctr">
              <a:buAutoNum type="hindiNumPeriod"/>
            </a:pPr>
            <a:r>
              <a:rPr lang="hi-IN" sz="28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केवलान्वयिपक्षकः। सर्वं अभिधेयं प्रमेयत्वात।</a:t>
            </a:r>
            <a:endParaRPr lang="sa-IN" sz="28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78621" y="189186"/>
            <a:ext cx="4508937" cy="1219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७.१ अनैकान्तिकः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3407" y="2017986"/>
            <a:ext cx="1513490" cy="746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साधारणः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57393" y="1991710"/>
            <a:ext cx="1513490" cy="746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अनुपसंहारि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5065986" y="2017986"/>
            <a:ext cx="1629104" cy="746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असाधारणः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3" idx="4"/>
          </p:cNvCxnSpPr>
          <p:nvPr/>
        </p:nvCxnSpPr>
        <p:spPr>
          <a:xfrm rot="5400000">
            <a:off x="5620406" y="1715817"/>
            <a:ext cx="620117" cy="5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4"/>
          </p:cNvCxnSpPr>
          <p:nvPr/>
        </p:nvCxnSpPr>
        <p:spPr>
          <a:xfrm rot="5400000">
            <a:off x="4874179" y="1011626"/>
            <a:ext cx="662153" cy="1455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4"/>
          </p:cNvCxnSpPr>
          <p:nvPr/>
        </p:nvCxnSpPr>
        <p:spPr>
          <a:xfrm rot="16200000" flipH="1">
            <a:off x="6298324" y="1043151"/>
            <a:ext cx="588580" cy="1319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621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 animBg="1"/>
      <p:bldP spid="4" grpId="0" build="p" animBg="1"/>
      <p:bldP spid="5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1702" y="2417686"/>
            <a:ext cx="6541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लक्षणम् - यः साध्यवति नैवास्ति स विरुद्धः।</a:t>
            </a:r>
          </a:p>
          <a:p>
            <a:pPr algn="ctr"/>
            <a:endParaRPr lang="hi-IN" sz="4000" b="1" dirty="0" smtClean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40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उदा - अयं गौः अश्वत्वात्।</a:t>
            </a:r>
            <a:endParaRPr lang="sa-IN" sz="2800" b="1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531474" y="388883"/>
            <a:ext cx="4929353" cy="1387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७.२ विरुद्धः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6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9" y="17929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4510" y="2729748"/>
            <a:ext cx="92280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“विरुद्धयोः परामर्शे हेत्वोः सत्प्रतिपक्षता”। </a:t>
            </a:r>
          </a:p>
          <a:p>
            <a:pPr algn="just"/>
            <a:r>
              <a:rPr lang="hi-IN" sz="3200" b="1" dirty="0" smtClean="0">
                <a:solidFill>
                  <a:schemeClr val="accent3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अर्थात् - परस्पराऽसामानाधिकरणसाध्ययोः यौ हेतू तयोः परामर्शे साध्यव्याप्यवान् पक्षः, साध्याभावव्याप्यवान् पक्षः इति विद्यमानः प्रतिपक्षः - अन्यहेतुः यस्य सः। </a:t>
            </a:r>
          </a:p>
          <a:p>
            <a:pPr algn="just"/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यथा - शब्दः नित्यः </a:t>
            </a:r>
            <a:r>
              <a:rPr lang="hi-IN" sz="3600" b="1" dirty="0" smtClean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श्रावणत्वात्</a:t>
            </a:r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</a:p>
          <a:p>
            <a:pPr algn="just"/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शब्दः अनित्यः कार्यत्वात्। 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644153" y="77331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७.३</a:t>
            </a:r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सत्प्रतिपक्षः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793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2841" y="2393573"/>
            <a:ext cx="1032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आश्रयासिद्धः		स्वरूपासिद्धः		व्याप्यत्वासिद्धः</a:t>
            </a:r>
            <a:endParaRPr lang="sa-IN" sz="2400" b="1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७.४ असिद्धः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945" y="3773214"/>
            <a:ext cx="7388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 smtClean="0">
                <a:latin typeface="Kokila" pitchFamily="34" charset="0"/>
                <a:cs typeface="Kokila" pitchFamily="34" charset="0"/>
              </a:rPr>
              <a:t>१. पक्षासिद्धिर्यत्र सः। यथा - काञ्चनमयः पर्वतः।</a:t>
            </a:r>
          </a:p>
          <a:p>
            <a:r>
              <a:rPr lang="hi-IN" sz="2800" dirty="0" smtClean="0">
                <a:latin typeface="Kokila" pitchFamily="34" charset="0"/>
                <a:cs typeface="Kokila" pitchFamily="34" charset="0"/>
              </a:rPr>
              <a:t>२. पक्षे हेतोरभावः सः। यथा - ह्रदो द्रव्यं धूमवत्त्वत्।</a:t>
            </a:r>
          </a:p>
          <a:p>
            <a:r>
              <a:rPr lang="hi-IN" sz="2800" dirty="0" smtClean="0">
                <a:latin typeface="Kokila" pitchFamily="34" charset="0"/>
                <a:cs typeface="Kokila" pitchFamily="34" charset="0"/>
              </a:rPr>
              <a:t>३. पर्वतो वह्निमान् नीलधूमात्। अत्र नीलधूमत्वादिकं गुरुतया न हेतुतावच्छेदकम्।</a:t>
            </a:r>
            <a:endParaRPr lang="en-US" sz="2800" dirty="0">
              <a:latin typeface="Kokila" pitchFamily="34" charset="0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025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0549" y="1953219"/>
            <a:ext cx="6824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स्वरूपासिद्धः चतुर्विधः।</a:t>
            </a:r>
          </a:p>
          <a:p>
            <a:pPr algn="just"/>
            <a:endParaRPr lang="hi-IN" sz="36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742950" indent="-742950" algn="just"/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१. शुद्धाऽसिद्धः	 २. भागाऽसिद्धः, </a:t>
            </a:r>
          </a:p>
          <a:p>
            <a:pPr marL="742950" indent="-742950" algn="just"/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३. विशेषणाऽसिद्धः 	 ४. विशेष्याऽसिद्धश्च।</a:t>
            </a:r>
          </a:p>
          <a:p>
            <a:pPr marL="742950" indent="-742950" algn="just">
              <a:buAutoNum type="hindiNumPeriod"/>
            </a:pPr>
            <a:endParaRPr lang="sa-IN" sz="36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स्वरूपासिद्धभेदाः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9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2841" y="2729748"/>
            <a:ext cx="10326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‘साध्यशून्यो यत्र पक्षस्त्वसौ बाधः’ अर्थात् साध्याभाववान् पक्षो बाधः।</a:t>
            </a:r>
          </a:p>
          <a:p>
            <a:pPr algn="just"/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</a:p>
          <a:p>
            <a:pPr algn="ctr"/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यथा – वह्निः </a:t>
            </a:r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अनुष्णः </a:t>
            </a:r>
            <a:r>
              <a:rPr lang="hi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द्रव्यत्वात्।</a:t>
            </a:r>
          </a:p>
          <a:p>
            <a:pPr algn="just"/>
            <a:r>
              <a:rPr lang="hi-IN" sz="36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endParaRPr lang="sa-IN" sz="3600" b="1" dirty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बाधः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20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2841" y="2729748"/>
            <a:ext cx="10326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b="1" dirty="0" smtClean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सद्रव्या गुणगुम्फिता सुकृतिनां सत्कर्मणां ज्ञापिका</a:t>
            </a:r>
          </a:p>
          <a:p>
            <a:pPr algn="ctr"/>
            <a:r>
              <a:rPr lang="hi-IN" sz="3600" b="1" dirty="0" smtClean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सत्सामान्यविशेषनित्यमिलिताऽभावप्रकर्षोज्वला।</a:t>
            </a:r>
          </a:p>
          <a:p>
            <a:pPr algn="ctr"/>
            <a:r>
              <a:rPr lang="hi-IN" sz="3600" b="1" dirty="0" smtClean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विष्णोर्वक्षसि विश्वनाथकृतिना सिद्धान्तमुक्तावली</a:t>
            </a:r>
          </a:p>
          <a:p>
            <a:pPr algn="ctr"/>
            <a:r>
              <a:rPr lang="hi-IN" sz="3600" b="1" dirty="0" smtClean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विन्यस्ता मनसो मुदं वितनुतां सद्युक्तिरेषा चिरम् </a:t>
            </a:r>
            <a:r>
              <a:rPr lang="sa-IN" sz="3600" b="1" dirty="0" smtClean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॥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मङ्गलाचरणम्</a:t>
            </a:r>
            <a:endParaRPr lang="en-IN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2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1" y="1524001"/>
            <a:ext cx="7466765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१. न्यायदर्शने प्रमाणानि कति?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२. पर्वतो वह्निमान् धूमात् इत्यत्र हेतुः सद्धेतुरसद्धेतुर्वा?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३. सपक्षे विपक्षे च विद्यमानहेतुः केन दोषेण ग्रस्तः?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४. साध्यवदन्याऽवृत्तित्वमिति कस्य लक्षणम्?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५. नव्यन्यायप्रवर्तकः आचार्यः कः?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६. वह्निना सिञ्चतीत्यत्र कः दोषः?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७. सव्यभिचारः कतिविधः?</a:t>
            </a:r>
          </a:p>
          <a:p>
            <a:pPr marL="0" indent="0" algn="just">
              <a:buNone/>
            </a:pPr>
            <a:r>
              <a:rPr lang="hi-IN" sz="3000" dirty="0" smtClean="0">
                <a:latin typeface="Kokila" panose="020B0604020202020204" pitchFamily="34" charset="0"/>
                <a:cs typeface="Kokila" panose="020B0604020202020204" pitchFamily="34" charset="0"/>
              </a:rPr>
              <a:t>८. व्याप्तिः कतिविधा?</a:t>
            </a:r>
            <a:endParaRPr lang="en-IN" sz="3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34885" y="335403"/>
            <a:ext cx="2490873" cy="874059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उपसंहारः</a:t>
            </a:r>
            <a:endParaRPr lang="en-IN" sz="5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961" y="226081"/>
            <a:ext cx="2294800" cy="995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xmlns="" val="217371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1675" y="1927274"/>
            <a:ext cx="3362178" cy="31792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a-IN" sz="48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॥धन्यवादाः॥</a:t>
            </a:r>
            <a:endParaRPr lang="en-IN" sz="48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1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092425">
            <a:off x="1214397" y="3089183"/>
            <a:ext cx="3015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a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</a:t>
            </a:r>
            <a:r>
              <a:rPr lang="hi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चार</a:t>
            </a:r>
            <a:r>
              <a:rPr lang="sa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णीयाः अंशा</a:t>
            </a:r>
            <a:r>
              <a:rPr lang="hi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ः</a:t>
            </a:r>
            <a:endParaRPr lang="en-IN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1032" y="302359"/>
            <a:ext cx="421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sa-IN" sz="28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2525" y="409903"/>
            <a:ext cx="33527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i-IN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उपोद्घातः</a:t>
            </a:r>
          </a:p>
          <a:p>
            <a:pPr>
              <a:buFont typeface="Wingdings" pitchFamily="2" charset="2"/>
              <a:buChar char="Ø"/>
            </a:pP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अनुमित्युत्पत्तिक्रमः</a:t>
            </a:r>
          </a:p>
          <a:p>
            <a:pPr>
              <a:buFont typeface="Wingdings" pitchFamily="2" charset="2"/>
              <a:buChar char="Ø"/>
            </a:pP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पक्षधर्मताज्ञानम्</a:t>
            </a:r>
          </a:p>
          <a:p>
            <a:pPr>
              <a:buFont typeface="Wingdings" pitchFamily="2" charset="2"/>
              <a:buChar char="Ø"/>
            </a:pP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व्याप्तिज्ञानम्</a:t>
            </a: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परामर्शज्ञानम् </a:t>
            </a: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त्रिविधं लिङ्गम्</a:t>
            </a:r>
          </a:p>
          <a:p>
            <a:pPr>
              <a:buFont typeface="Wingdings" pitchFamily="2" charset="2"/>
              <a:buChar char="Ø"/>
            </a:pPr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पञ्चहेत्वाभासाः</a:t>
            </a:r>
          </a:p>
          <a:p>
            <a:endParaRPr lang="hi-IN" sz="2400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उपसंहारः</a:t>
            </a:r>
          </a:p>
          <a:p>
            <a:endParaRPr lang="hi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4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693023" y="363070"/>
            <a:ext cx="2407023" cy="699247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उपोद्घातः</a:t>
            </a:r>
            <a:endParaRPr lang="en-IN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858" y="1550361"/>
            <a:ext cx="965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hi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न्यायशास्त्रे प्राचीनन्यायः नव्यन्याय इति द्वौ पन्थानौ वर्तेते। प्राचीनन्यायस्य प्रवर्तकत्वेन महर्षिगौतमः, नव्यन्यायप्रवर्तकत्वेन श्रीमद्गङ्गेशोपाध्यायः च भण्यते।</a:t>
            </a:r>
            <a:r>
              <a:rPr lang="en-US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प्राचीनन्यायशैली न्यायसूत्राण्याधारीकृत्य प्रवर्तमाना सरला सुबोध्या सारभूयिष्ठा च। नव्यन्यायशैली ततो विपरीता मुख्यत्वेन प्रमाणप्रतिपादिका अवच्छेदकावच्छिन्नेत्यादि विविधपारिभाषिकपदैः परिभूषिता कठिना जडधियां दुर्बोध्या च; किन्तु, युक्तिमतां धीमतां न। तत्र द्विविधनैयायिकैः प्रमाणानि चत्वारि अभिमन्यन्ते।</a:t>
            </a:r>
          </a:p>
          <a:p>
            <a:pPr algn="just"/>
            <a:r>
              <a:rPr lang="hi-IN" sz="28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तानि प्रत्यक्षानुमानोपमानशब्दाः प्रमाणानीति</a:t>
            </a:r>
            <a:r>
              <a:rPr lang="hi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न्यायसूत्रम्।</a:t>
            </a:r>
          </a:p>
          <a:p>
            <a:pPr algn="just"/>
            <a:r>
              <a:rPr lang="hi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तत्रापि नैयायिकाः अनुमानप्रमाणनिरूपणे एवं तद्वारा निरूपितविषयेष्वेव प्रामाण्यं गृह्णन्ति। </a:t>
            </a:r>
          </a:p>
          <a:p>
            <a:pPr algn="just"/>
            <a:r>
              <a:rPr lang="hi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तत्र प्रत्यक्षं नाम इन्द्रियार्थसन्निकर्षोत्पन्नं ज्ञानमव्यपदेश्यमव्यभिचारिव्यवसायात्मकं प्रत्यक्षम्।</a:t>
            </a:r>
          </a:p>
          <a:p>
            <a:pPr algn="just"/>
            <a:endParaRPr lang="en-IN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73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1032" y="302359"/>
            <a:ext cx="421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sa-IN" sz="28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779" y="517951"/>
            <a:ext cx="86815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अनुमितिकरणम् अनुमानम्।</a:t>
            </a:r>
          </a:p>
          <a:p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परामर्शजन्यं ज्ञानम् अनुमितिः।</a:t>
            </a:r>
          </a:p>
          <a:p>
            <a:pPr>
              <a:buFont typeface="Wingdings" pitchFamily="2" charset="2"/>
              <a:buChar char="Ø"/>
            </a:pPr>
            <a:endParaRPr lang="hi-IN" sz="32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व्याप्तिविशिष्टपक्षधर्मताज्ञानं परामर्शः, स एव व्यापारः।</a:t>
            </a:r>
          </a:p>
          <a:p>
            <a:pPr>
              <a:buFont typeface="Wingdings" pitchFamily="2" charset="2"/>
              <a:buChar char="Ø"/>
            </a:pPr>
            <a:endParaRPr lang="hi-IN" sz="32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साध्यवदन्याऽवृत्तित्त्वं व्याप्तिः।</a:t>
            </a:r>
          </a:p>
          <a:p>
            <a:pPr>
              <a:buFont typeface="Wingdings" pitchFamily="2" charset="2"/>
              <a:buChar char="Ø"/>
            </a:pPr>
            <a:endParaRPr lang="hi-IN" sz="32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व्याप्यस्य पर्वतादि वृत्तित्वं पक्षधर्मता।</a:t>
            </a:r>
          </a:p>
          <a:p>
            <a:pPr>
              <a:buFont typeface="Wingdings" pitchFamily="2" charset="2"/>
              <a:buChar char="Ø"/>
            </a:pPr>
            <a:endParaRPr lang="hi-IN" sz="32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ततः अनुमितिः।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84378" y="2031019"/>
            <a:ext cx="346842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061827" y="2993136"/>
            <a:ext cx="346842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45606" y="1078572"/>
            <a:ext cx="346842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9413441">
            <a:off x="139908" y="2578952"/>
            <a:ext cx="381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२.अनुमित्युत्पत्तिक्रमः</a:t>
            </a:r>
            <a:endParaRPr lang="en-IN" sz="36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4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2593" y="599433"/>
            <a:ext cx="94149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hi-IN" sz="40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पक्षधर्मताज्ञानम् – पर्वतो धूमवानिति</a:t>
            </a:r>
          </a:p>
          <a:p>
            <a:pPr marL="514350" indent="-514350" algn="ctr">
              <a:buFontTx/>
              <a:buAutoNum type="arabicPeriod"/>
            </a:pPr>
            <a:endParaRPr lang="hi-IN" sz="3200" b="1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hi-IN" sz="32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व्याप्तिस्मरणम् – यत्र यत्र हेतुः तत्र तत्र साध्यः इति ।</a:t>
            </a:r>
          </a:p>
          <a:p>
            <a:pPr marL="514350" indent="-514350" algn="ctr">
              <a:buFontTx/>
              <a:buAutoNum type="arabicPeriod"/>
            </a:pPr>
            <a:endParaRPr lang="hi-IN" sz="40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hi-IN" sz="40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परामर्शः – वह्निव्याप्यधूमवान् पर्वतः।</a:t>
            </a:r>
          </a:p>
          <a:p>
            <a:pPr marL="514350" indent="-514350" algn="ctr">
              <a:buFontTx/>
              <a:buAutoNum type="arabicPeriod"/>
            </a:pPr>
            <a:endParaRPr lang="hi-IN" sz="40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hi-IN" sz="40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अनुमितिः – पर्वतो वह्निमानिति।</a:t>
            </a:r>
            <a:endParaRPr lang="en-IN" sz="40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IN" sz="32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endParaRPr lang="sa-IN" sz="32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sa-IN" sz="32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a-IN" sz="3200" dirty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endParaRPr lang="sa-IN" sz="3200" b="1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676245">
            <a:off x="-378944" y="1064744"/>
            <a:ext cx="445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व्यवहारे प्रयोगविधिः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Public\Pictures\Sample Pictures\smoke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4913" y="0"/>
            <a:ext cx="2818447" cy="1633728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thinking 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8730" y="3582454"/>
            <a:ext cx="2686050" cy="1695450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mahanas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8089" y="1699708"/>
            <a:ext cx="2381228" cy="1807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6621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IN" dirty="0" smtClean="0">
              <a:latin typeface="Sanskrit 2003" pitchFamily="2" charset="0"/>
              <a:cs typeface="Sanskrit 2003" pitchFamily="2" charset="0"/>
            </a:endParaRPr>
          </a:p>
          <a:p>
            <a:pPr algn="just"/>
            <a:endParaRPr lang="hi-IN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hi-IN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hi-IN" sz="2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endParaRPr lang="hi-IN" sz="2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hi-IN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सिषाधयिषाविरहविशिष्टसिद्ध्यभावः पक्षता।</a:t>
            </a:r>
          </a:p>
          <a:p>
            <a:pPr lvl="1"/>
            <a:endParaRPr lang="hi-IN" sz="2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hi-IN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साधयितुमिच्छा सिषाधयिषा तद्विरहः अभावः, </a:t>
            </a:r>
          </a:p>
          <a:p>
            <a:pPr lvl="1"/>
            <a:r>
              <a:rPr lang="hi-IN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तद्विशिष्टे सति सिद्धेरभाववती पक्षता 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endParaRPr lang="en-IN" dirty="0">
              <a:latin typeface="Sanskrit 2003" pitchFamily="2" charset="0"/>
              <a:cs typeface="Sanskrit 2003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89247" y="487679"/>
            <a:ext cx="3972491" cy="10152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३</a:t>
            </a:r>
            <a:r>
              <a:rPr lang="hi-I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i-I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पक्षधर्मताज्ञानम्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5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0129" y="2635623"/>
            <a:ext cx="91638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a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r>
              <a:rPr lang="hi-IN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साध्यवदन्याऽवृत्तित्त्वं व्याप्तिः। तथा च पर्वतो वह्निमान् धूमात् इत्यत्र साध्यः वह्निः, साध्यवत् वह्निमत् महानसादिः, सध्यवदन्यः साध्यवद्भिन्नः वह्निमद्भिन्नः महाह्रदः, ह्रदे वृत्तित्वं मीनादिः, अवृत्तित्वं वृत्तित्वाभावः धूमस्येति समन्वयः।</a:t>
            </a:r>
          </a:p>
          <a:p>
            <a:pPr>
              <a:buFont typeface="Wingdings" pitchFamily="2" charset="2"/>
              <a:buChar char="Ø"/>
            </a:pPr>
            <a:endParaRPr lang="hi-IN" sz="2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व्याप्तिः द्विविधा – अन्वयव्याप्तिः व्यतिरेकव्याप्तिश्च।</a:t>
            </a:r>
          </a:p>
          <a:p>
            <a:pPr>
              <a:buFont typeface="Wingdings" pitchFamily="2" charset="2"/>
              <a:buChar char="Ø"/>
            </a:pPr>
            <a:endParaRPr lang="hi-IN" sz="2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28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साध्यव्यापकीभूताऽभावप्रतियोगित्वं व्यतिरेकव्याप्तिः।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074458" y="793376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४</a:t>
            </a:r>
            <a:r>
              <a:rPr lang="sa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hi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व्याप्तिज्ञानम्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93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3962400" y="243840"/>
            <a:ext cx="4864608" cy="126796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५</a:t>
            </a:r>
            <a:r>
              <a:rPr lang="hi-IN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i-IN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परामर्शज्ञानम्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275" y="1720334"/>
            <a:ext cx="118047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i-IN" sz="36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 Unicode MS" pitchFamily="34" charset="-128"/>
              <a:buChar char="⁂"/>
            </a:pPr>
            <a:r>
              <a:rPr lang="hi-IN" sz="36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36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व्याप्यस्य पक्षवृत्तित्वधीः परामर्शः अर्थात् व्याप्तिविशिष्टस्य धूमादेः </a:t>
            </a:r>
          </a:p>
          <a:p>
            <a:r>
              <a:rPr lang="hi-IN" sz="36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पर्वतादौ संयोगादिना वृत्तित्वज्ञानम् (व्याप्तिविशिष्टवैशिष्ट्यावगाहिज्ञानम्) । </a:t>
            </a:r>
          </a:p>
          <a:p>
            <a:pPr>
              <a:buFont typeface="Wingdings" pitchFamily="2" charset="2"/>
              <a:buChar char="Ø"/>
            </a:pPr>
            <a:endParaRPr lang="hi-IN" sz="36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i-IN" sz="36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तच्च ‘पक्षे व्याप्यः’ पक्षप्रकारकं व्याप्तिविशिष्टविशेष्यकं ज्ञानम्, वा </a:t>
            </a:r>
          </a:p>
          <a:p>
            <a:pPr>
              <a:buFont typeface="Wingdings" pitchFamily="2" charset="2"/>
              <a:buChar char="Ø"/>
            </a:pPr>
            <a:r>
              <a:rPr lang="hi-IN" sz="36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‘पक्षो व्याप्यवान्’ व्याप्तिविशिष्टप्रकारकं पक्षविशेष्यकं ज्ञानम्।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30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491</Words>
  <Application>Microsoft Office PowerPoint</Application>
  <PresentationFormat>Custom</PresentationFormat>
  <Paragraphs>156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vidushi</dc:creator>
  <cp:lastModifiedBy>AC</cp:lastModifiedBy>
  <cp:revision>812</cp:revision>
  <dcterms:created xsi:type="dcterms:W3CDTF">2017-12-09T05:34:38Z</dcterms:created>
  <dcterms:modified xsi:type="dcterms:W3CDTF">2021-04-16T08:23:57Z</dcterms:modified>
</cp:coreProperties>
</file>